
<file path=[Content_Types].xml><?xml version="1.0" encoding="utf-8"?>
<Types xmlns="http://schemas.openxmlformats.org/package/2006/content-types">
  <Default Extension="emf" ContentType="image/x-emf"/>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6" r:id="rId10"/>
    <p:sldId id="264" r:id="rId11"/>
    <p:sldId id="265" r:id="rId12"/>
    <p:sldId id="268" r:id="rId13"/>
    <p:sldId id="271" r:id="rId14"/>
    <p:sldId id="269" r:id="rId15"/>
    <p:sldId id="272" r:id="rId16"/>
    <p:sldId id="273" r:id="rId17"/>
    <p:sldId id="274" r:id="rId18"/>
    <p:sldId id="275" r:id="rId19"/>
    <p:sldId id="277" r:id="rId20"/>
    <p:sldId id="276" r:id="rId21"/>
    <p:sldId id="278" r:id="rId22"/>
    <p:sldId id="280" r:id="rId23"/>
    <p:sldId id="279" r:id="rId24"/>
    <p:sldId id="281" r:id="rId25"/>
    <p:sldId id="282"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Microsoft YaHei UI" panose="020B0503020204020204" pitchFamily="34" charset="-122"/>
      <p:regular r:id="rId32"/>
      <p:bold r:id="rId33"/>
    </p:embeddedFont>
    <p:embeddedFont>
      <p:font typeface="Montserrat" panose="000005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Teja Lonka" initials="AL" lastIdx="1" clrIdx="0">
    <p:extLst>
      <p:ext uri="{19B8F6BF-5375-455C-9EA6-DF929625EA0E}">
        <p15:presenceInfo xmlns:p15="http://schemas.microsoft.com/office/powerpoint/2012/main" userId="5f96f581dfb2b1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runTeja\Downloads\Airbnb%20NYC%20201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[Airbnb NYC 2019.xlsx]Q2!PivotTable2</c:name>
    <c:fmtId val="57"/>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Room type with maximum number of Reviews </a:t>
            </a:r>
          </a:p>
        </c:rich>
      </c:tx>
      <c:layout>
        <c:manualLayout>
          <c:xMode val="edge"/>
          <c:yMode val="edge"/>
          <c:x val="0.1171201855558488"/>
          <c:y val="2.5596272215347281E-2"/>
        </c:manualLayout>
      </c:layout>
      <c:overlay val="0"/>
      <c:spPr>
        <a:noFill/>
        <a:ln>
          <a:solidFill>
            <a:schemeClr val="accent1">
              <a:alpha val="76000"/>
            </a:schemeClr>
          </a:solid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'Q2'!$B$1</c:f>
              <c:strCache>
                <c:ptCount val="1"/>
                <c:pt idx="0">
                  <c:v>Total</c:v>
                </c:pt>
              </c:strCache>
            </c:strRef>
          </c:tx>
          <c:spPr>
            <a:pattFill prst="ltUpDiag">
              <a:fgClr>
                <a:schemeClr val="accent1"/>
              </a:fgClr>
              <a:bgClr>
                <a:schemeClr val="lt1"/>
              </a:bgClr>
            </a:pattFill>
            <a:ln>
              <a:noFill/>
            </a:ln>
            <a:effectLst/>
          </c:spPr>
          <c:invertIfNegative val="0"/>
          <c:dLbls>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'Q2'!$A$2:$A$22</c:f>
              <c:multiLvlStrCache>
                <c:ptCount val="15"/>
                <c:lvl>
                  <c:pt idx="0">
                    <c:v>Entire home/apt</c:v>
                  </c:pt>
                  <c:pt idx="1">
                    <c:v>Private room</c:v>
                  </c:pt>
                  <c:pt idx="2">
                    <c:v>Shared room</c:v>
                  </c:pt>
                  <c:pt idx="3">
                    <c:v>Entire home/apt</c:v>
                  </c:pt>
                  <c:pt idx="4">
                    <c:v>Private room</c:v>
                  </c:pt>
                  <c:pt idx="5">
                    <c:v>Shared room</c:v>
                  </c:pt>
                  <c:pt idx="6">
                    <c:v>Entire home/apt</c:v>
                  </c:pt>
                  <c:pt idx="7">
                    <c:v>Private room</c:v>
                  </c:pt>
                  <c:pt idx="8">
                    <c:v>Shared room</c:v>
                  </c:pt>
                  <c:pt idx="9">
                    <c:v>Entire home/apt</c:v>
                  </c:pt>
                  <c:pt idx="10">
                    <c:v>Private room</c:v>
                  </c:pt>
                  <c:pt idx="11">
                    <c:v>Shared room</c:v>
                  </c:pt>
                  <c:pt idx="12">
                    <c:v>Entire home/apt</c:v>
                  </c:pt>
                  <c:pt idx="13">
                    <c:v>Private room</c:v>
                  </c:pt>
                  <c:pt idx="14">
                    <c:v>Shared room</c:v>
                  </c:pt>
                </c:lvl>
                <c:lvl>
                  <c:pt idx="0">
                    <c:v>Bronx</c:v>
                  </c:pt>
                  <c:pt idx="3">
                    <c:v>Brooklyn</c:v>
                  </c:pt>
                  <c:pt idx="6">
                    <c:v>Manhattan</c:v>
                  </c:pt>
                  <c:pt idx="9">
                    <c:v>Queens</c:v>
                  </c:pt>
                  <c:pt idx="12">
                    <c:v>Staten Island</c:v>
                  </c:pt>
                </c:lvl>
              </c:multiLvlStrCache>
            </c:multiLvlStrRef>
          </c:cat>
          <c:val>
            <c:numRef>
              <c:f>'Q2'!$B$2:$B$22</c:f>
              <c:numCache>
                <c:formatCode>General</c:formatCode>
                <c:ptCount val="15"/>
                <c:pt idx="0">
                  <c:v>271</c:v>
                </c:pt>
                <c:pt idx="1">
                  <c:v>321</c:v>
                </c:pt>
                <c:pt idx="2">
                  <c:v>116</c:v>
                </c:pt>
                <c:pt idx="3">
                  <c:v>488</c:v>
                </c:pt>
                <c:pt idx="4">
                  <c:v>480</c:v>
                </c:pt>
                <c:pt idx="5">
                  <c:v>236</c:v>
                </c:pt>
                <c:pt idx="6">
                  <c:v>447</c:v>
                </c:pt>
                <c:pt idx="7">
                  <c:v>607</c:v>
                </c:pt>
                <c:pt idx="8">
                  <c:v>229</c:v>
                </c:pt>
                <c:pt idx="9">
                  <c:v>441</c:v>
                </c:pt>
                <c:pt idx="10">
                  <c:v>629</c:v>
                </c:pt>
                <c:pt idx="11">
                  <c:v>454</c:v>
                </c:pt>
                <c:pt idx="12">
                  <c:v>242</c:v>
                </c:pt>
                <c:pt idx="13">
                  <c:v>333</c:v>
                </c:pt>
                <c:pt idx="14">
                  <c:v>9</c:v>
                </c:pt>
              </c:numCache>
            </c:numRef>
          </c:val>
          <c:extLst>
            <c:ext xmlns:c16="http://schemas.microsoft.com/office/drawing/2014/chart" uri="{C3380CC4-5D6E-409C-BE32-E72D297353CC}">
              <c16:uniqueId val="{00000000-D58F-42C3-852E-F28CD4A655FD}"/>
            </c:ext>
          </c:extLst>
        </c:ser>
        <c:dLbls>
          <c:dLblPos val="inEnd"/>
          <c:showLegendKey val="0"/>
          <c:showVal val="1"/>
          <c:showCatName val="0"/>
          <c:showSerName val="0"/>
          <c:showPercent val="0"/>
          <c:showBubbleSize val="0"/>
        </c:dLbls>
        <c:gapWidth val="269"/>
        <c:overlap val="-20"/>
        <c:axId val="1692450304"/>
        <c:axId val="1693334880"/>
      </c:barChart>
      <c:catAx>
        <c:axId val="169245030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693334880"/>
        <c:crosses val="autoZero"/>
        <c:auto val="1"/>
        <c:lblAlgn val="ctr"/>
        <c:lblOffset val="100"/>
        <c:noMultiLvlLbl val="0"/>
      </c:catAx>
      <c:valAx>
        <c:axId val="16933348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6924503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www.marinedatascience.co/software/index.html" TargetMode="External"/><Relationship Id="rId13" Type="http://schemas.openxmlformats.org/officeDocument/2006/relationships/hyperlink" Target="https://www.flickr.com/photos/141573413@N04/42099499622" TargetMode="External"/><Relationship Id="rId3" Type="http://schemas.openxmlformats.org/officeDocument/2006/relationships/image" Target="../media/image3.jpg"/><Relationship Id="rId7" Type="http://schemas.openxmlformats.org/officeDocument/2006/relationships/image" Target="../media/image5.png"/><Relationship Id="rId12" Type="http://schemas.openxmlformats.org/officeDocument/2006/relationships/image" Target="../media/image8.jpg"/><Relationship Id="rId17" Type="http://schemas.openxmlformats.org/officeDocument/2006/relationships/hyperlink" Target="http://www.thebluediamondgallery.com/handwriting/r/results.html" TargetMode="External"/><Relationship Id="rId2" Type="http://schemas.openxmlformats.org/officeDocument/2006/relationships/notesSlide" Target="../notesSlides/notesSlide2.xml"/><Relationship Id="rId16"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hyperlink" Target="https://www.flickr.com/photos/lumaxart/2364667079" TargetMode="External"/><Relationship Id="rId11" Type="http://schemas.openxmlformats.org/officeDocument/2006/relationships/image" Target="../media/image7.png"/><Relationship Id="rId5" Type="http://schemas.openxmlformats.org/officeDocument/2006/relationships/image" Target="../media/image4.jpg"/><Relationship Id="rId15" Type="http://schemas.openxmlformats.org/officeDocument/2006/relationships/hyperlink" Target="https://www.uni-med.net/en/sagesse-project-state-of-the-art-and-next-challenges/" TargetMode="External"/><Relationship Id="rId10" Type="http://schemas.openxmlformats.org/officeDocument/2006/relationships/hyperlink" Target="https://www.piqsels.com/en/search?q=server&amp;page=5" TargetMode="External"/><Relationship Id="rId4" Type="http://schemas.openxmlformats.org/officeDocument/2006/relationships/hyperlink" Target="http://eltorobumingo.blogspot.com/2011/10/introduction.html" TargetMode="External"/><Relationship Id="rId9" Type="http://schemas.openxmlformats.org/officeDocument/2006/relationships/image" Target="../media/image6.jpg"/><Relationship Id="rId1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36.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3" Type="http://schemas.openxmlformats.org/officeDocument/2006/relationships/hyperlink" Target="https://www.aliem.com/aliemu-capsules-pharmacology-of-emergency-airway-management-part-2/summary-canstockphoto16353670/" TargetMode="External"/><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eltorobumingo.blogspot.com/2011/10/introduction.html" TargetMode="External"/><Relationship Id="rId2" Type="http://schemas.openxmlformats.org/officeDocument/2006/relationships/image" Target="../media/image3.jp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www.e-ostadelahi.com/eoe-en/looking-for-selfless-deeds/" TargetMode="External"/><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www.marinedatascience.co/software/index.html" TargetMode="Externa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255362" y="223550"/>
            <a:ext cx="6966489" cy="17347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Project- 1</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 EDA on Airbnb </a:t>
            </a:r>
            <a:r>
              <a:rPr lang="en-GB" sz="3200" b="1" dirty="0">
                <a:solidFill>
                  <a:schemeClr val="lt1"/>
                </a:solidFill>
                <a:latin typeface="Montserrat"/>
                <a:ea typeface="Montserrat"/>
                <a:cs typeface="Montserrat"/>
                <a:sym typeface="Montserrat"/>
              </a:rPr>
              <a:t>bookings</a:t>
            </a:r>
            <a:endParaRPr sz="3200" b="1" dirty="0">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6B9DA4FD-191A-45A6-A783-7EDA83178D35}"/>
              </a:ext>
            </a:extLst>
          </p:cNvPr>
          <p:cNvPicPr>
            <a:picLocks noChangeAspect="1"/>
          </p:cNvPicPr>
          <p:nvPr/>
        </p:nvPicPr>
        <p:blipFill>
          <a:blip r:embed="rId3"/>
          <a:stretch>
            <a:fillRect/>
          </a:stretch>
        </p:blipFill>
        <p:spPr>
          <a:xfrm>
            <a:off x="1255362" y="2168665"/>
            <a:ext cx="4943137" cy="2751285"/>
          </a:xfrm>
          <a:prstGeom prst="rect">
            <a:avLst/>
          </a:prstGeom>
        </p:spPr>
      </p:pic>
      <p:sp>
        <p:nvSpPr>
          <p:cNvPr id="3" name="Rectangle 2">
            <a:extLst>
              <a:ext uri="{FF2B5EF4-FFF2-40B4-BE49-F238E27FC236}">
                <a16:creationId xmlns:a16="http://schemas.microsoft.com/office/drawing/2014/main" id="{57E99449-4F99-4251-9DB2-BE69A94CE888}"/>
              </a:ext>
            </a:extLst>
          </p:cNvPr>
          <p:cNvSpPr/>
          <p:nvPr/>
        </p:nvSpPr>
        <p:spPr>
          <a:xfrm>
            <a:off x="6493790" y="3510366"/>
            <a:ext cx="2247254" cy="140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u="sng" dirty="0">
                <a:solidFill>
                  <a:schemeClr val="tx1"/>
                </a:solidFill>
                <a:latin typeface="Montserrat"/>
                <a:ea typeface="Montserrat"/>
                <a:cs typeface="Montserrat"/>
                <a:sym typeface="Montserrat"/>
              </a:rPr>
              <a:t>Team Members</a:t>
            </a:r>
            <a:br>
              <a:rPr lang="en-GB" sz="1400" b="1" u="sng" dirty="0">
                <a:solidFill>
                  <a:schemeClr val="tx1"/>
                </a:solidFill>
                <a:latin typeface="Montserrat"/>
                <a:ea typeface="Montserrat"/>
                <a:cs typeface="Montserrat"/>
                <a:sym typeface="Montserrat"/>
              </a:rPr>
            </a:br>
            <a:r>
              <a:rPr lang="en-GB" sz="1400" b="1" u="sng" dirty="0">
                <a:solidFill>
                  <a:schemeClr val="tx1"/>
                </a:solidFill>
                <a:latin typeface="Montserrat"/>
                <a:ea typeface="Montserrat"/>
                <a:cs typeface="Montserrat"/>
                <a:sym typeface="Montserrat"/>
              </a:rPr>
              <a:t> </a:t>
            </a:r>
            <a:r>
              <a:rPr lang="en-GB" sz="1400" dirty="0" err="1">
                <a:solidFill>
                  <a:schemeClr val="bg1"/>
                </a:solidFill>
                <a:latin typeface="Microsoft YaHei UI" panose="020B0503020204020204" pitchFamily="34" charset="-122"/>
                <a:ea typeface="Microsoft YaHei UI" panose="020B0503020204020204" pitchFamily="34" charset="-122"/>
                <a:cs typeface="Montserrat"/>
                <a:sym typeface="Montserrat"/>
              </a:rPr>
              <a:t>Arunteja</a:t>
            </a:r>
            <a: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t>   </a:t>
            </a:r>
            <a:r>
              <a:rPr lang="en-GB" sz="1400" dirty="0" err="1">
                <a:solidFill>
                  <a:schemeClr val="bg1"/>
                </a:solidFill>
                <a:latin typeface="Microsoft YaHei UI" panose="020B0503020204020204" pitchFamily="34" charset="-122"/>
                <a:ea typeface="Microsoft YaHei UI" panose="020B0503020204020204" pitchFamily="34" charset="-122"/>
                <a:cs typeface="Montserrat"/>
                <a:sym typeface="Montserrat"/>
              </a:rPr>
              <a:t>Lonka</a:t>
            </a:r>
            <a: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t>                                                                                                      </a:t>
            </a:r>
            <a:r>
              <a:rPr lang="en-GB" sz="1400" dirty="0" err="1">
                <a:solidFill>
                  <a:schemeClr val="bg1"/>
                </a:solidFill>
                <a:latin typeface="Microsoft YaHei UI" panose="020B0503020204020204" pitchFamily="34" charset="-122"/>
                <a:ea typeface="Microsoft YaHei UI" panose="020B0503020204020204" pitchFamily="34" charset="-122"/>
                <a:cs typeface="Montserrat"/>
                <a:sym typeface="Montserrat"/>
              </a:rPr>
              <a:t>Abriti</a:t>
            </a:r>
            <a: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t>      </a:t>
            </a:r>
            <a:r>
              <a:rPr lang="en-GB" sz="1400" dirty="0" err="1">
                <a:solidFill>
                  <a:schemeClr val="bg1"/>
                </a:solidFill>
                <a:latin typeface="Microsoft YaHei UI" panose="020B0503020204020204" pitchFamily="34" charset="-122"/>
                <a:ea typeface="Microsoft YaHei UI" panose="020B0503020204020204" pitchFamily="34" charset="-122"/>
                <a:cs typeface="Montserrat"/>
                <a:sym typeface="Montserrat"/>
              </a:rPr>
              <a:t>nanda</a:t>
            </a:r>
            <a:b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br>
            <a: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t> Upasana Kumari</a:t>
            </a:r>
            <a:br>
              <a:rPr lang="en-GB" sz="1400" dirty="0">
                <a:solidFill>
                  <a:schemeClr val="bg1"/>
                </a:solidFill>
                <a:latin typeface="Microsoft YaHei UI" panose="020B0503020204020204" pitchFamily="34" charset="-122"/>
                <a:ea typeface="Microsoft YaHei UI" panose="020B0503020204020204" pitchFamily="34" charset="-122"/>
                <a:cs typeface="Montserrat"/>
                <a:sym typeface="Montserrat"/>
              </a:rPr>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8532F-AAD8-4060-A026-8FD36A0263DF}"/>
              </a:ext>
            </a:extLst>
          </p:cNvPr>
          <p:cNvPicPr>
            <a:picLocks noChangeAspect="1"/>
          </p:cNvPicPr>
          <p:nvPr/>
        </p:nvPicPr>
        <p:blipFill>
          <a:blip r:embed="rId2"/>
          <a:stretch>
            <a:fillRect/>
          </a:stretch>
        </p:blipFill>
        <p:spPr>
          <a:xfrm>
            <a:off x="4876802" y="874486"/>
            <a:ext cx="3346324" cy="3394527"/>
          </a:xfrm>
          <a:prstGeom prst="rect">
            <a:avLst/>
          </a:prstGeom>
        </p:spPr>
      </p:pic>
      <p:pic>
        <p:nvPicPr>
          <p:cNvPr id="3" name="Picture 2">
            <a:extLst>
              <a:ext uri="{FF2B5EF4-FFF2-40B4-BE49-F238E27FC236}">
                <a16:creationId xmlns:a16="http://schemas.microsoft.com/office/drawing/2014/main" id="{EEC10912-ED97-413D-BAB6-5AE022BBA9D2}"/>
              </a:ext>
            </a:extLst>
          </p:cNvPr>
          <p:cNvPicPr>
            <a:picLocks noChangeAspect="1"/>
          </p:cNvPicPr>
          <p:nvPr/>
        </p:nvPicPr>
        <p:blipFill>
          <a:blip r:embed="rId3"/>
          <a:stretch>
            <a:fillRect/>
          </a:stretch>
        </p:blipFill>
        <p:spPr>
          <a:xfrm>
            <a:off x="319594" y="731159"/>
            <a:ext cx="3947606" cy="3503384"/>
          </a:xfrm>
          <a:prstGeom prst="rect">
            <a:avLst/>
          </a:prstGeom>
        </p:spPr>
      </p:pic>
      <p:sp>
        <p:nvSpPr>
          <p:cNvPr id="4" name="Rectangle: Rounded Corners 3">
            <a:extLst>
              <a:ext uri="{FF2B5EF4-FFF2-40B4-BE49-F238E27FC236}">
                <a16:creationId xmlns:a16="http://schemas.microsoft.com/office/drawing/2014/main" id="{9C5EDD3E-69B4-4BC0-986E-5CBA18829638}"/>
              </a:ext>
            </a:extLst>
          </p:cNvPr>
          <p:cNvSpPr/>
          <p:nvPr/>
        </p:nvSpPr>
        <p:spPr>
          <a:xfrm>
            <a:off x="319594" y="83017"/>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i="0" dirty="0">
                <a:effectLst/>
                <a:latin typeface="-apple-system"/>
              </a:rPr>
              <a:t>Neighbourhood Group vs. Availability of Room</a:t>
            </a:r>
          </a:p>
        </p:txBody>
      </p:sp>
    </p:spTree>
    <p:extLst>
      <p:ext uri="{BB962C8B-B14F-4D97-AF65-F5344CB8AC3E}">
        <p14:creationId xmlns:p14="http://schemas.microsoft.com/office/powerpoint/2010/main" val="10825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ACD27-397C-40EA-8DF9-D1A1BF9E20A2}"/>
              </a:ext>
            </a:extLst>
          </p:cNvPr>
          <p:cNvPicPr>
            <a:picLocks noChangeAspect="1"/>
          </p:cNvPicPr>
          <p:nvPr/>
        </p:nvPicPr>
        <p:blipFill>
          <a:blip r:embed="rId2"/>
          <a:stretch>
            <a:fillRect/>
          </a:stretch>
        </p:blipFill>
        <p:spPr>
          <a:xfrm>
            <a:off x="116197" y="1222669"/>
            <a:ext cx="4180595" cy="3748828"/>
          </a:xfrm>
          <a:prstGeom prst="rect">
            <a:avLst/>
          </a:prstGeom>
        </p:spPr>
      </p:pic>
      <p:sp>
        <p:nvSpPr>
          <p:cNvPr id="6" name="Rectangle: Rounded Corners 5">
            <a:extLst>
              <a:ext uri="{FF2B5EF4-FFF2-40B4-BE49-F238E27FC236}">
                <a16:creationId xmlns:a16="http://schemas.microsoft.com/office/drawing/2014/main" id="{53FE790D-9F8A-4099-9998-070A4B0FA26F}"/>
              </a:ext>
            </a:extLst>
          </p:cNvPr>
          <p:cNvSpPr/>
          <p:nvPr/>
        </p:nvSpPr>
        <p:spPr>
          <a:xfrm>
            <a:off x="203868" y="25108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0" dirty="0">
                <a:effectLst/>
                <a:latin typeface="-apple-system"/>
              </a:rPr>
              <a:t> N</a:t>
            </a:r>
            <a:r>
              <a:rPr lang="en-GB" b="1" dirty="0">
                <a:latin typeface="-apple-system"/>
              </a:rPr>
              <a:t>umber of Airbnb listings v/s </a:t>
            </a:r>
            <a:r>
              <a:rPr lang="en-GB" b="1" i="0" dirty="0">
                <a:effectLst/>
                <a:latin typeface="-apple-system"/>
              </a:rPr>
              <a:t>Neighbourhood Group &amp; Type of Rooms Present</a:t>
            </a:r>
            <a:endParaRPr lang="en-IN" b="1" i="1" dirty="0">
              <a:solidFill>
                <a:schemeClr val="tx2">
                  <a:lumMod val="10000"/>
                </a:schemeClr>
              </a:solidFill>
            </a:endParaRPr>
          </a:p>
        </p:txBody>
      </p:sp>
      <p:sp>
        <p:nvSpPr>
          <p:cNvPr id="5" name="TextBox 4">
            <a:extLst>
              <a:ext uri="{FF2B5EF4-FFF2-40B4-BE49-F238E27FC236}">
                <a16:creationId xmlns:a16="http://schemas.microsoft.com/office/drawing/2014/main" id="{86549972-C844-4548-9D71-E9702D1BF431}"/>
              </a:ext>
            </a:extLst>
          </p:cNvPr>
          <p:cNvSpPr txBox="1"/>
          <p:nvPr/>
        </p:nvSpPr>
        <p:spPr>
          <a:xfrm>
            <a:off x="4680858" y="1222669"/>
            <a:ext cx="4071258" cy="738664"/>
          </a:xfrm>
          <a:prstGeom prst="rect">
            <a:avLst/>
          </a:prstGeom>
          <a:noFill/>
        </p:spPr>
        <p:txBody>
          <a:bodyPr wrap="square">
            <a:spAutoFit/>
          </a:bodyPr>
          <a:lstStyle/>
          <a:p>
            <a:r>
              <a:rPr lang="en-GB" b="0" i="0" dirty="0">
                <a:effectLst/>
                <a:latin typeface="-apple-system"/>
              </a:rPr>
              <a:t>The graph shows that the Entire Home/Apartment is listed most near Manhattan, while Private Rooms and Apartments Near Brooklyn are Nearly equal.</a:t>
            </a:r>
            <a:endParaRPr lang="en-IN" dirty="0"/>
          </a:p>
        </p:txBody>
      </p:sp>
      <p:pic>
        <p:nvPicPr>
          <p:cNvPr id="3074" name="Picture 2">
            <a:extLst>
              <a:ext uri="{FF2B5EF4-FFF2-40B4-BE49-F238E27FC236}">
                <a16:creationId xmlns:a16="http://schemas.microsoft.com/office/drawing/2014/main" id="{4EF20214-AD50-4F1A-9701-08BA5415E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597" y="2192793"/>
            <a:ext cx="2956832" cy="245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D84458A-D2D4-4772-BD7B-6B5464609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6" y="103203"/>
            <a:ext cx="3551066" cy="246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237CD6-9A16-4740-B582-267F29A408EC}"/>
              </a:ext>
            </a:extLst>
          </p:cNvPr>
          <p:cNvSpPr txBox="1"/>
          <p:nvPr/>
        </p:nvSpPr>
        <p:spPr>
          <a:xfrm>
            <a:off x="4256842" y="508512"/>
            <a:ext cx="4412202" cy="3754874"/>
          </a:xfrm>
          <a:prstGeom prst="rect">
            <a:avLst/>
          </a:prstGeom>
          <a:noFill/>
        </p:spPr>
        <p:txBody>
          <a:bodyPr wrap="square">
            <a:spAutoFit/>
          </a:bodyPr>
          <a:lstStyle/>
          <a:p>
            <a:r>
              <a:rPr lang="en-GB" b="1" i="1" dirty="0"/>
              <a:t>Here are some interesting findings, we found fascinating:</a:t>
            </a:r>
          </a:p>
          <a:p>
            <a:pPr marL="285750" indent="-285750">
              <a:buFont typeface="Wingdings" panose="05000000000000000000" pitchFamily="2" charset="2"/>
              <a:buChar char="ü"/>
            </a:pPr>
            <a:r>
              <a:rPr lang="en-GB" dirty="0"/>
              <a:t>8 out of top 10 hosts are from the ''Manhattan'' neighbourhood group.</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2 out of top 10 hosts are from the ''Brooklyn" neighbourhood group.</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 Sonder (NYC), </a:t>
            </a:r>
            <a:r>
              <a:rPr lang="en-GB" dirty="0" err="1"/>
              <a:t>Blueground</a:t>
            </a:r>
            <a:r>
              <a:rPr lang="en-GB" dirty="0"/>
              <a:t>, Michael, David, John, Kara, Alex, Mike] are the top hosts of Manhattan neighbourhood group.</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 Michael , David] are the top hosts in Brooklyn neighbourhood group.</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Manhattan neighbourhood group hosts are out-performing in listings.</a:t>
            </a:r>
            <a:endParaRPr lang="en-IN" dirty="0"/>
          </a:p>
        </p:txBody>
      </p:sp>
      <p:sp>
        <p:nvSpPr>
          <p:cNvPr id="8" name="TextBox 7">
            <a:extLst>
              <a:ext uri="{FF2B5EF4-FFF2-40B4-BE49-F238E27FC236}">
                <a16:creationId xmlns:a16="http://schemas.microsoft.com/office/drawing/2014/main" id="{977BD5A6-D6D8-45C4-A983-7C0237A64DF8}"/>
              </a:ext>
            </a:extLst>
          </p:cNvPr>
          <p:cNvSpPr txBox="1"/>
          <p:nvPr/>
        </p:nvSpPr>
        <p:spPr>
          <a:xfrm>
            <a:off x="474956" y="2674954"/>
            <a:ext cx="3475607" cy="2062103"/>
          </a:xfrm>
          <a:prstGeom prst="rect">
            <a:avLst/>
          </a:prstGeom>
          <a:noFill/>
        </p:spPr>
        <p:txBody>
          <a:bodyPr wrap="square">
            <a:spAutoFit/>
          </a:bodyPr>
          <a:lstStyle/>
          <a:p>
            <a:r>
              <a:rPr lang="en-IN" dirty="0" err="1"/>
              <a:t>host_name</a:t>
            </a:r>
            <a:r>
              <a:rPr lang="en-IN" dirty="0"/>
              <a:t> , </a:t>
            </a:r>
            <a:r>
              <a:rPr lang="en-IN" dirty="0" err="1"/>
              <a:t>neighbourhood_group</a:t>
            </a:r>
            <a:r>
              <a:rPr lang="en-IN" dirty="0"/>
              <a:t> , </a:t>
            </a:r>
            <a:r>
              <a:rPr lang="en-IN" dirty="0" err="1"/>
              <a:t>calculated_host_listings_cout</a:t>
            </a:r>
            <a:endParaRPr lang="en-IN" dirty="0"/>
          </a:p>
          <a:p>
            <a:r>
              <a:rPr lang="en-IN" sz="1000" dirty="0"/>
              <a:t>13216	Sonder (NYC)	Manhattan	327</a:t>
            </a:r>
          </a:p>
          <a:p>
            <a:r>
              <a:rPr lang="en-IN" sz="1000" dirty="0"/>
              <a:t>1833	</a:t>
            </a:r>
            <a:r>
              <a:rPr lang="en-IN" sz="1000" dirty="0" err="1"/>
              <a:t>Blueground</a:t>
            </a:r>
            <a:r>
              <a:rPr lang="en-IN" sz="1000" dirty="0"/>
              <a:t>	Manhattan	230</a:t>
            </a:r>
          </a:p>
          <a:p>
            <a:r>
              <a:rPr lang="en-IN" sz="1000" dirty="0"/>
              <a:t>9741	Michael	Manhattan	212</a:t>
            </a:r>
          </a:p>
          <a:p>
            <a:r>
              <a:rPr lang="en-IN" sz="1000" dirty="0"/>
              <a:t>3249	David	Manhattan	202</a:t>
            </a:r>
          </a:p>
          <a:p>
            <a:r>
              <a:rPr lang="en-IN" sz="1000" dirty="0"/>
              <a:t>9740	Michael	Brooklyn	159</a:t>
            </a:r>
          </a:p>
          <a:p>
            <a:r>
              <a:rPr lang="en-IN" sz="1000" dirty="0"/>
              <a:t>6807	John	Manhattan	151</a:t>
            </a:r>
          </a:p>
          <a:p>
            <a:r>
              <a:rPr lang="en-IN" sz="1000" dirty="0"/>
              <a:t>3248	David	Brooklyn	142</a:t>
            </a:r>
          </a:p>
          <a:p>
            <a:r>
              <a:rPr lang="en-IN" sz="1000" dirty="0"/>
              <a:t>7274	Kara	Manhattan	135</a:t>
            </a:r>
          </a:p>
          <a:p>
            <a:r>
              <a:rPr lang="en-IN" sz="1000" dirty="0"/>
              <a:t>9855	Mike	Manhattan	134</a:t>
            </a:r>
          </a:p>
          <a:p>
            <a:r>
              <a:rPr lang="en-IN" sz="1000" dirty="0"/>
              <a:t>431	Alex	Manhattan	134</a:t>
            </a:r>
          </a:p>
        </p:txBody>
      </p:sp>
      <p:sp>
        <p:nvSpPr>
          <p:cNvPr id="7" name="TextBox 6">
            <a:extLst>
              <a:ext uri="{FF2B5EF4-FFF2-40B4-BE49-F238E27FC236}">
                <a16:creationId xmlns:a16="http://schemas.microsoft.com/office/drawing/2014/main" id="{E4F47850-91A6-48B7-BE9D-0917C775B3E4}"/>
              </a:ext>
            </a:extLst>
          </p:cNvPr>
          <p:cNvSpPr txBox="1"/>
          <p:nvPr/>
        </p:nvSpPr>
        <p:spPr>
          <a:xfrm>
            <a:off x="3745854" y="103203"/>
            <a:ext cx="4572000" cy="307777"/>
          </a:xfrm>
          <a:prstGeom prst="rect">
            <a:avLst/>
          </a:prstGeom>
          <a:noFill/>
        </p:spPr>
        <p:txBody>
          <a:bodyPr wrap="square">
            <a:spAutoFit/>
          </a:bodyPr>
          <a:lstStyle/>
          <a:p>
            <a:pPr marL="285750" indent="-285750">
              <a:buFont typeface="Wingdings" panose="05000000000000000000" pitchFamily="2" charset="2"/>
              <a:buChar char="§"/>
            </a:pPr>
            <a:r>
              <a:rPr lang="en-GB" dirty="0"/>
              <a:t>What can we learn about different hosts and areas?</a:t>
            </a:r>
            <a:endParaRPr lang="en-IN" dirty="0"/>
          </a:p>
        </p:txBody>
      </p:sp>
    </p:spTree>
    <p:extLst>
      <p:ext uri="{BB962C8B-B14F-4D97-AF65-F5344CB8AC3E}">
        <p14:creationId xmlns:p14="http://schemas.microsoft.com/office/powerpoint/2010/main" val="79059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FB034883-EC6D-4974-BBCD-994BD51B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715496"/>
            <a:ext cx="5373844" cy="41613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25B4237-68A6-4E13-AFD7-99E410429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571" y="715496"/>
            <a:ext cx="3298372" cy="39218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8AC8CCE8-4A91-463D-B61D-0E5C6DAD8928}"/>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What can we learn from predictions? (ex: locations, prices, reviews, etc)</a:t>
            </a:r>
            <a:endParaRPr lang="en-IN" b="1" i="1" dirty="0">
              <a:solidFill>
                <a:schemeClr val="tx2">
                  <a:lumMod val="10000"/>
                </a:schemeClr>
              </a:solidFill>
            </a:endParaRPr>
          </a:p>
        </p:txBody>
      </p:sp>
    </p:spTree>
    <p:extLst>
      <p:ext uri="{BB962C8B-B14F-4D97-AF65-F5344CB8AC3E}">
        <p14:creationId xmlns:p14="http://schemas.microsoft.com/office/powerpoint/2010/main" val="280996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901D8C2-1B13-4EF6-A4A1-BD0E51527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73" y="752657"/>
            <a:ext cx="6226570" cy="409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4BF8D0A-7BB8-4C79-8099-25509EF58844}"/>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a:solidFill>
                  <a:schemeClr val="tx2">
                    <a:lumMod val="10000"/>
                  </a:schemeClr>
                </a:solidFill>
              </a:rPr>
              <a:t> What can we learn from predictions? (ex: locations, prices, reviews, etc)</a:t>
            </a:r>
            <a:endParaRPr lang="en-IN" b="1" i="1" dirty="0">
              <a:solidFill>
                <a:schemeClr val="tx2">
                  <a:lumMod val="10000"/>
                </a:schemeClr>
              </a:solidFill>
            </a:endParaRPr>
          </a:p>
        </p:txBody>
      </p:sp>
    </p:spTree>
    <p:extLst>
      <p:ext uri="{BB962C8B-B14F-4D97-AF65-F5344CB8AC3E}">
        <p14:creationId xmlns:p14="http://schemas.microsoft.com/office/powerpoint/2010/main" val="153834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E98F336-A9B5-43AD-9B61-11E8D5E5F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38" y="846729"/>
            <a:ext cx="6829425" cy="37052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BD80921-28F5-43FA-B700-51FBA99DDA1B}"/>
              </a:ext>
            </a:extLst>
          </p:cNvPr>
          <p:cNvSpPr/>
          <p:nvPr/>
        </p:nvSpPr>
        <p:spPr>
          <a:xfrm>
            <a:off x="79899" y="115674"/>
            <a:ext cx="7989904" cy="591897"/>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What can we learn from predictions? (ex: locations, prices, reviews, etc)</a:t>
            </a:r>
          </a:p>
          <a:p>
            <a:r>
              <a:rPr lang="en-GB" b="1" i="1" dirty="0">
                <a:solidFill>
                  <a:schemeClr val="tx2">
                    <a:lumMod val="10000"/>
                  </a:schemeClr>
                </a:solidFill>
              </a:rPr>
              <a:t>Price v/s Number of Review</a:t>
            </a:r>
            <a:endParaRPr lang="en-IN" b="1" i="1" dirty="0">
              <a:solidFill>
                <a:schemeClr val="tx2">
                  <a:lumMod val="10000"/>
                </a:schemeClr>
              </a:solidFill>
            </a:endParaRPr>
          </a:p>
        </p:txBody>
      </p:sp>
    </p:spTree>
    <p:extLst>
      <p:ext uri="{BB962C8B-B14F-4D97-AF65-F5344CB8AC3E}">
        <p14:creationId xmlns:p14="http://schemas.microsoft.com/office/powerpoint/2010/main" val="3416926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7932361-7B6E-497F-8B27-CE973F751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56639"/>
            <a:ext cx="3919491" cy="3705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C6A925E-5457-45A7-96CA-E168317F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904" y="722833"/>
            <a:ext cx="4305300" cy="3219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9E8C7C1B-A2F6-4079-8ED7-8F55907BE960}"/>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Which hosts are the busiest and why?</a:t>
            </a:r>
            <a:endParaRPr lang="en-IN" b="1" i="1" dirty="0">
              <a:solidFill>
                <a:schemeClr val="tx2">
                  <a:lumMod val="10000"/>
                </a:schemeClr>
              </a:solidFill>
            </a:endParaRPr>
          </a:p>
        </p:txBody>
      </p:sp>
      <p:sp>
        <p:nvSpPr>
          <p:cNvPr id="6" name="TextBox 5">
            <a:extLst>
              <a:ext uri="{FF2B5EF4-FFF2-40B4-BE49-F238E27FC236}">
                <a16:creationId xmlns:a16="http://schemas.microsoft.com/office/drawing/2014/main" id="{F85844C8-8ACB-4B53-ACB9-7D01258C719A}"/>
              </a:ext>
            </a:extLst>
          </p:cNvPr>
          <p:cNvSpPr txBox="1"/>
          <p:nvPr/>
        </p:nvSpPr>
        <p:spPr>
          <a:xfrm>
            <a:off x="3999390" y="3942283"/>
            <a:ext cx="4572000" cy="738664"/>
          </a:xfrm>
          <a:prstGeom prst="rect">
            <a:avLst/>
          </a:prstGeom>
          <a:noFill/>
        </p:spPr>
        <p:txBody>
          <a:bodyPr wrap="square">
            <a:spAutoFit/>
          </a:bodyPr>
          <a:lstStyle/>
          <a:p>
            <a:pPr algn="l"/>
            <a:r>
              <a:rPr lang="en-GB" b="0" i="0" dirty="0">
                <a:solidFill>
                  <a:srgbClr val="212121"/>
                </a:solidFill>
                <a:effectLst/>
                <a:latin typeface="Roboto" panose="02000000000000000000" pitchFamily="2" charset="0"/>
              </a:rPr>
              <a:t>Because these hosts listed room type as Entire home and Private room which is preferred by most number of people.</a:t>
            </a:r>
          </a:p>
        </p:txBody>
      </p:sp>
    </p:spTree>
    <p:extLst>
      <p:ext uri="{BB962C8B-B14F-4D97-AF65-F5344CB8AC3E}">
        <p14:creationId xmlns:p14="http://schemas.microsoft.com/office/powerpoint/2010/main" val="163008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2E78240-0993-4E94-A36B-C3123DEB1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807398"/>
            <a:ext cx="4162492" cy="42204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2051269-AD36-4502-A202-BE18BC32EBF2}"/>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Is there any noticeable difference of traffic among different areas and what could be the reason for it?</a:t>
            </a:r>
            <a:endParaRPr lang="en-IN" b="1" i="1" dirty="0">
              <a:solidFill>
                <a:schemeClr val="tx2">
                  <a:lumMod val="10000"/>
                </a:schemeClr>
              </a:solidFill>
            </a:endParaRPr>
          </a:p>
        </p:txBody>
      </p:sp>
      <p:sp>
        <p:nvSpPr>
          <p:cNvPr id="5" name="TextBox 4">
            <a:extLst>
              <a:ext uri="{FF2B5EF4-FFF2-40B4-BE49-F238E27FC236}">
                <a16:creationId xmlns:a16="http://schemas.microsoft.com/office/drawing/2014/main" id="{BBF38763-4B45-40A2-A0CA-FBAA12612067}"/>
              </a:ext>
            </a:extLst>
          </p:cNvPr>
          <p:cNvSpPr txBox="1"/>
          <p:nvPr/>
        </p:nvSpPr>
        <p:spPr>
          <a:xfrm>
            <a:off x="4242391" y="926068"/>
            <a:ext cx="4572000" cy="3108543"/>
          </a:xfrm>
          <a:prstGeom prst="rect">
            <a:avLst/>
          </a:prstGeom>
          <a:noFill/>
        </p:spPr>
        <p:txBody>
          <a:bodyPr wrap="square">
            <a:spAutoFit/>
          </a:bodyPr>
          <a:lstStyle/>
          <a:p>
            <a:pPr marL="342900" indent="-342900">
              <a:buFont typeface="Arial"/>
              <a:buAutoNum type="arabicPeriod"/>
            </a:pPr>
            <a:r>
              <a:rPr lang="en-GB" dirty="0"/>
              <a:t>The people who prefer to stay in Entire home or  Apartment they are going to stay bit longer in that particular Neighbourhood only.</a:t>
            </a:r>
            <a:r>
              <a:rPr lang="en-GB" b="0" i="0" dirty="0">
                <a:solidFill>
                  <a:srgbClr val="212121"/>
                </a:solidFill>
                <a:effectLst/>
                <a:latin typeface="Roboto" panose="02000000000000000000" pitchFamily="2" charset="0"/>
              </a:rPr>
              <a:t> </a:t>
            </a:r>
          </a:p>
          <a:p>
            <a:pPr marL="342900" indent="-342900">
              <a:buFont typeface="Arial"/>
              <a:buAutoNum type="arabicPeriod"/>
            </a:pPr>
            <a:endParaRPr lang="en-GB" b="0" i="0" dirty="0">
              <a:solidFill>
                <a:srgbClr val="212121"/>
              </a:solidFill>
              <a:effectLst/>
              <a:latin typeface="Roboto" panose="02000000000000000000" pitchFamily="2" charset="0"/>
            </a:endParaRPr>
          </a:p>
          <a:p>
            <a:pPr marL="342900" indent="-342900">
              <a:buFont typeface="Arial"/>
              <a:buAutoNum type="arabicPeriod"/>
            </a:pPr>
            <a:r>
              <a:rPr lang="en-GB" b="0" i="0" dirty="0">
                <a:solidFill>
                  <a:srgbClr val="212121"/>
                </a:solidFill>
                <a:effectLst/>
                <a:latin typeface="Roboto" panose="02000000000000000000" pitchFamily="2" charset="0"/>
              </a:rPr>
              <a:t>Most people prefer to pay less price.</a:t>
            </a:r>
          </a:p>
          <a:p>
            <a:pPr marL="342900" indent="-342900">
              <a:buFont typeface="Arial"/>
              <a:buAutoNum type="arabicPeriod"/>
            </a:pPr>
            <a:endParaRPr lang="en-GB" b="0" i="0" dirty="0">
              <a:solidFill>
                <a:srgbClr val="212121"/>
              </a:solidFill>
              <a:effectLst/>
              <a:latin typeface="Roboto" panose="02000000000000000000" pitchFamily="2" charset="0"/>
            </a:endParaRPr>
          </a:p>
          <a:p>
            <a:pPr marL="342900" indent="-342900">
              <a:buFont typeface="Arial"/>
              <a:buAutoNum type="arabicPeriod"/>
            </a:pPr>
            <a:r>
              <a:rPr lang="en-GB" b="0" i="0" dirty="0">
                <a:solidFill>
                  <a:srgbClr val="212121"/>
                </a:solidFill>
                <a:effectLst/>
                <a:latin typeface="Roboto" panose="02000000000000000000" pitchFamily="2" charset="0"/>
              </a:rPr>
              <a:t>If people are not staying more then one night means they are travellers.</a:t>
            </a:r>
          </a:p>
          <a:p>
            <a:pPr marL="342900" indent="-342900">
              <a:buFont typeface="Arial"/>
              <a:buAutoNum type="arabicPeriod"/>
            </a:pPr>
            <a:endParaRPr lang="en-GB" b="0" i="0" dirty="0">
              <a:solidFill>
                <a:srgbClr val="212121"/>
              </a:solidFill>
              <a:effectLst/>
              <a:latin typeface="Roboto" panose="02000000000000000000" pitchFamily="2" charset="0"/>
            </a:endParaRPr>
          </a:p>
          <a:p>
            <a:r>
              <a:rPr lang="en-GB" dirty="0">
                <a:solidFill>
                  <a:srgbClr val="212121"/>
                </a:solidFill>
                <a:latin typeface="Roboto" panose="02000000000000000000" pitchFamily="2" charset="0"/>
              </a:rPr>
              <a:t>Tourist places with less price </a:t>
            </a:r>
            <a:r>
              <a:rPr lang="en-GB" dirty="0"/>
              <a:t>Entire home or  Apartment and   Private rooms have more traffic .</a:t>
            </a:r>
            <a:endParaRPr lang="en-GB" b="0" i="0" dirty="0">
              <a:solidFill>
                <a:srgbClr val="212121"/>
              </a:solidFill>
              <a:effectLst/>
              <a:latin typeface="Roboto" panose="02000000000000000000" pitchFamily="2" charset="0"/>
            </a:endParaRPr>
          </a:p>
          <a:p>
            <a:pPr marL="342900" indent="-342900">
              <a:buFont typeface="Arial"/>
              <a:buAutoNum type="arabicPeriod"/>
            </a:pPr>
            <a:endParaRPr lang="en-GB" b="0" i="0" dirty="0">
              <a:solidFill>
                <a:srgbClr val="212121"/>
              </a:solidFill>
              <a:effectLst/>
              <a:latin typeface="Roboto" panose="02000000000000000000" pitchFamily="2" charset="0"/>
            </a:endParaRPr>
          </a:p>
          <a:p>
            <a:pPr marL="342900" indent="-342900">
              <a:buAutoNum type="arabicPeriod"/>
            </a:pPr>
            <a:endParaRPr lang="en-GB" dirty="0"/>
          </a:p>
          <a:p>
            <a:pPr marL="342900" indent="-342900">
              <a:buAutoNum type="arabicPeriod"/>
            </a:pPr>
            <a:endParaRPr lang="en-GB" dirty="0"/>
          </a:p>
        </p:txBody>
      </p:sp>
    </p:spTree>
    <p:extLst>
      <p:ext uri="{BB962C8B-B14F-4D97-AF65-F5344CB8AC3E}">
        <p14:creationId xmlns:p14="http://schemas.microsoft.com/office/powerpoint/2010/main" val="282087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descr="Dashboard 1">
            <a:extLst>
              <a:ext uri="{FF2B5EF4-FFF2-40B4-BE49-F238E27FC236}">
                <a16:creationId xmlns:a16="http://schemas.microsoft.com/office/drawing/2014/main" id="{56C58F90-DA79-4C8E-97E9-62D1B9A9B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12" y="520788"/>
            <a:ext cx="7261934" cy="4598997"/>
          </a:xfrm>
          <a:prstGeom prst="rect">
            <a:avLst/>
          </a:prstGeom>
        </p:spPr>
      </p:pic>
      <p:sp>
        <p:nvSpPr>
          <p:cNvPr id="4" name="Rectangle: Rounded Corners 3">
            <a:extLst>
              <a:ext uri="{FF2B5EF4-FFF2-40B4-BE49-F238E27FC236}">
                <a16:creationId xmlns:a16="http://schemas.microsoft.com/office/drawing/2014/main" id="{AFA16435-672D-42EE-A3AF-23C55DE6AB29}"/>
              </a:ext>
            </a:extLst>
          </p:cNvPr>
          <p:cNvSpPr/>
          <p:nvPr/>
        </p:nvSpPr>
        <p:spPr>
          <a:xfrm>
            <a:off x="200992" y="92667"/>
            <a:ext cx="7968954" cy="324583"/>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data using Tableau Dashboards</a:t>
            </a:r>
            <a:endParaRPr lang="en-IN" b="1" i="1" dirty="0">
              <a:solidFill>
                <a:schemeClr val="accent2"/>
              </a:solidFill>
            </a:endParaRPr>
          </a:p>
        </p:txBody>
      </p:sp>
    </p:spTree>
    <p:extLst>
      <p:ext uri="{BB962C8B-B14F-4D97-AF65-F5344CB8AC3E}">
        <p14:creationId xmlns:p14="http://schemas.microsoft.com/office/powerpoint/2010/main" val="37820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47276C0-0171-444F-A011-E29CBE32F80D}"/>
              </a:ext>
            </a:extLst>
          </p:cNvPr>
          <p:cNvSpPr/>
          <p:nvPr/>
        </p:nvSpPr>
        <p:spPr>
          <a:xfrm>
            <a:off x="200992" y="92667"/>
            <a:ext cx="7968954" cy="324583"/>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data using Excel </a:t>
            </a:r>
            <a:endParaRPr lang="en-IN" b="1" i="1" dirty="0">
              <a:solidFill>
                <a:schemeClr val="accent2"/>
              </a:solidFill>
            </a:endParaRPr>
          </a:p>
        </p:txBody>
      </p:sp>
      <p:graphicFrame>
        <p:nvGraphicFramePr>
          <p:cNvPr id="4" name="Chart 3">
            <a:extLst>
              <a:ext uri="{FF2B5EF4-FFF2-40B4-BE49-F238E27FC236}">
                <a16:creationId xmlns:a16="http://schemas.microsoft.com/office/drawing/2014/main" id="{44A68AE0-BED3-2444-A624-10B7BB3BD5D6}"/>
              </a:ext>
            </a:extLst>
          </p:cNvPr>
          <p:cNvGraphicFramePr/>
          <p:nvPr>
            <p:extLst>
              <p:ext uri="{D42A27DB-BD31-4B8C-83A1-F6EECF244321}">
                <p14:modId xmlns:p14="http://schemas.microsoft.com/office/powerpoint/2010/main" val="3282034055"/>
              </p:ext>
            </p:extLst>
          </p:nvPr>
        </p:nvGraphicFramePr>
        <p:xfrm>
          <a:off x="3785159" y="850252"/>
          <a:ext cx="5190890" cy="3442996"/>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79B6B3EF-3D87-46B5-B932-2609755877B3}"/>
              </a:ext>
            </a:extLst>
          </p:cNvPr>
          <p:cNvPicPr>
            <a:picLocks noChangeAspect="1"/>
          </p:cNvPicPr>
          <p:nvPr/>
        </p:nvPicPr>
        <p:blipFill>
          <a:blip r:embed="rId3"/>
          <a:stretch>
            <a:fillRect/>
          </a:stretch>
        </p:blipFill>
        <p:spPr>
          <a:xfrm>
            <a:off x="462361" y="771813"/>
            <a:ext cx="3101934" cy="3738435"/>
          </a:xfrm>
          <a:prstGeom prst="rect">
            <a:avLst/>
          </a:prstGeom>
        </p:spPr>
      </p:pic>
    </p:spTree>
    <p:extLst>
      <p:ext uri="{BB962C8B-B14F-4D97-AF65-F5344CB8AC3E}">
        <p14:creationId xmlns:p14="http://schemas.microsoft.com/office/powerpoint/2010/main" val="101839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499"/>
            <a:ext cx="8512500" cy="45554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Rectangle: Rounded Corners 2">
            <a:extLst>
              <a:ext uri="{FF2B5EF4-FFF2-40B4-BE49-F238E27FC236}">
                <a16:creationId xmlns:a16="http://schemas.microsoft.com/office/drawing/2014/main" id="{C1B528C3-0B58-4512-AEB3-F3DF271C9728}"/>
              </a:ext>
            </a:extLst>
          </p:cNvPr>
          <p:cNvSpPr/>
          <p:nvPr/>
        </p:nvSpPr>
        <p:spPr>
          <a:xfrm>
            <a:off x="360792" y="509498"/>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a:t>
            </a:r>
            <a:endParaRPr lang="en-IN" b="1" i="1" dirty="0">
              <a:solidFill>
                <a:schemeClr val="accent2"/>
              </a:solidFill>
            </a:endParaRPr>
          </a:p>
        </p:txBody>
      </p:sp>
      <p:sp>
        <p:nvSpPr>
          <p:cNvPr id="6" name="Rectangle: Rounded Corners 5">
            <a:extLst>
              <a:ext uri="{FF2B5EF4-FFF2-40B4-BE49-F238E27FC236}">
                <a16:creationId xmlns:a16="http://schemas.microsoft.com/office/drawing/2014/main" id="{C2CAC65A-116A-4A60-BA7A-AF0BC7B0EB22}"/>
              </a:ext>
            </a:extLst>
          </p:cNvPr>
          <p:cNvSpPr/>
          <p:nvPr/>
        </p:nvSpPr>
        <p:spPr>
          <a:xfrm>
            <a:off x="357598" y="1088001"/>
            <a:ext cx="7963269"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&amp; Key objectives we are focusing on</a:t>
            </a:r>
          </a:p>
        </p:txBody>
      </p:sp>
      <p:sp>
        <p:nvSpPr>
          <p:cNvPr id="7" name="Rectangle: Rounded Corners 6">
            <a:extLst>
              <a:ext uri="{FF2B5EF4-FFF2-40B4-BE49-F238E27FC236}">
                <a16:creationId xmlns:a16="http://schemas.microsoft.com/office/drawing/2014/main" id="{EFD457EA-122D-4101-9F8C-3207F8EC464E}"/>
              </a:ext>
            </a:extLst>
          </p:cNvPr>
          <p:cNvSpPr/>
          <p:nvPr/>
        </p:nvSpPr>
        <p:spPr>
          <a:xfrm>
            <a:off x="354405" y="16901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Importing Python libraries &amp; Stage setup </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AA60E057-5280-4D91-A934-6A2E8DC12BDB}"/>
              </a:ext>
            </a:extLst>
          </p:cNvPr>
          <p:cNvSpPr/>
          <p:nvPr/>
        </p:nvSpPr>
        <p:spPr>
          <a:xfrm>
            <a:off x="360791" y="2256520"/>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Data Preparation &amp; Data Wrangling</a:t>
            </a:r>
            <a:endParaRPr lang="en-IN" b="1" i="1" dirty="0">
              <a:solidFill>
                <a:schemeClr val="accent2"/>
              </a:solidFill>
            </a:endParaRPr>
          </a:p>
        </p:txBody>
      </p:sp>
      <p:sp>
        <p:nvSpPr>
          <p:cNvPr id="9" name="Rectangle: Rounded Corners 8">
            <a:extLst>
              <a:ext uri="{FF2B5EF4-FFF2-40B4-BE49-F238E27FC236}">
                <a16:creationId xmlns:a16="http://schemas.microsoft.com/office/drawing/2014/main" id="{AE08F7A3-BFFB-4934-A862-1B08A6476B45}"/>
              </a:ext>
            </a:extLst>
          </p:cNvPr>
          <p:cNvSpPr/>
          <p:nvPr/>
        </p:nvSpPr>
        <p:spPr>
          <a:xfrm>
            <a:off x="351913" y="2805608"/>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Data visualisation using Python &amp; Finding solutions   </a:t>
            </a:r>
            <a:endParaRPr lang="en-IN" b="1" i="1" dirty="0">
              <a:solidFill>
                <a:schemeClr val="tx2">
                  <a:lumMod val="10000"/>
                </a:schemeClr>
              </a:solidFill>
            </a:endParaRPr>
          </a:p>
        </p:txBody>
      </p:sp>
      <p:sp>
        <p:nvSpPr>
          <p:cNvPr id="10" name="Rectangle: Rounded Corners 9">
            <a:extLst>
              <a:ext uri="{FF2B5EF4-FFF2-40B4-BE49-F238E27FC236}">
                <a16:creationId xmlns:a16="http://schemas.microsoft.com/office/drawing/2014/main" id="{80D4741D-2927-4C3E-823B-331134F49520}"/>
              </a:ext>
            </a:extLst>
          </p:cNvPr>
          <p:cNvSpPr/>
          <p:nvPr/>
        </p:nvSpPr>
        <p:spPr>
          <a:xfrm>
            <a:off x="351913" y="3394165"/>
            <a:ext cx="7968954" cy="499142"/>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data using Tableau &amp; Excel  Dashboards</a:t>
            </a:r>
            <a:endParaRPr lang="en-IN" b="1" i="1" dirty="0">
              <a:solidFill>
                <a:schemeClr val="accent2"/>
              </a:solidFill>
            </a:endParaRPr>
          </a:p>
        </p:txBody>
      </p:sp>
      <p:sp>
        <p:nvSpPr>
          <p:cNvPr id="11" name="Rectangle: Rounded Corners 10">
            <a:extLst>
              <a:ext uri="{FF2B5EF4-FFF2-40B4-BE49-F238E27FC236}">
                <a16:creationId xmlns:a16="http://schemas.microsoft.com/office/drawing/2014/main" id="{B0207FA5-36DD-4DE6-94B2-3279C3CA91FB}"/>
              </a:ext>
            </a:extLst>
          </p:cNvPr>
          <p:cNvSpPr/>
          <p:nvPr/>
        </p:nvSpPr>
        <p:spPr>
          <a:xfrm>
            <a:off x="348719" y="398479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12" name="Rectangle: Rounded Corners 11">
            <a:extLst>
              <a:ext uri="{FF2B5EF4-FFF2-40B4-BE49-F238E27FC236}">
                <a16:creationId xmlns:a16="http://schemas.microsoft.com/office/drawing/2014/main" id="{8294164C-4523-430F-BA8C-4FD382956F14}"/>
              </a:ext>
            </a:extLst>
          </p:cNvPr>
          <p:cNvSpPr/>
          <p:nvPr/>
        </p:nvSpPr>
        <p:spPr>
          <a:xfrm>
            <a:off x="348719" y="4514398"/>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13" name="Picture 12">
            <a:extLst>
              <a:ext uri="{FF2B5EF4-FFF2-40B4-BE49-F238E27FC236}">
                <a16:creationId xmlns:a16="http://schemas.microsoft.com/office/drawing/2014/main" id="{25E99FC7-1FC6-4A40-996C-3A211D04F7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6238" y="549230"/>
            <a:ext cx="632613" cy="386284"/>
          </a:xfrm>
          <a:prstGeom prst="rect">
            <a:avLst/>
          </a:prstGeom>
        </p:spPr>
      </p:pic>
      <p:pic>
        <p:nvPicPr>
          <p:cNvPr id="16" name="Picture 15">
            <a:extLst>
              <a:ext uri="{FF2B5EF4-FFF2-40B4-BE49-F238E27FC236}">
                <a16:creationId xmlns:a16="http://schemas.microsoft.com/office/drawing/2014/main" id="{BA2FD368-8D38-4A6B-BCB6-3EA594D787E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4070" y="1168799"/>
            <a:ext cx="584781" cy="404060"/>
          </a:xfrm>
          <a:prstGeom prst="rect">
            <a:avLst/>
          </a:prstGeom>
        </p:spPr>
      </p:pic>
      <p:pic>
        <p:nvPicPr>
          <p:cNvPr id="19" name="Picture 18">
            <a:extLst>
              <a:ext uri="{FF2B5EF4-FFF2-40B4-BE49-F238E27FC236}">
                <a16:creationId xmlns:a16="http://schemas.microsoft.com/office/drawing/2014/main" id="{1204447B-A5F3-420F-89B5-4857D8A03EC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33686" y="1778771"/>
            <a:ext cx="534589" cy="381586"/>
          </a:xfrm>
          <a:prstGeom prst="rect">
            <a:avLst/>
          </a:prstGeom>
        </p:spPr>
      </p:pic>
      <p:pic>
        <p:nvPicPr>
          <p:cNvPr id="22" name="Picture 21">
            <a:extLst>
              <a:ext uri="{FF2B5EF4-FFF2-40B4-BE49-F238E27FC236}">
                <a16:creationId xmlns:a16="http://schemas.microsoft.com/office/drawing/2014/main" id="{DD448F1B-FDD4-41D4-9D62-E51E74949EB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1051" y="2315443"/>
            <a:ext cx="610820" cy="403414"/>
          </a:xfrm>
          <a:prstGeom prst="rect">
            <a:avLst/>
          </a:prstGeom>
        </p:spPr>
      </p:pic>
      <p:pic>
        <p:nvPicPr>
          <p:cNvPr id="30" name="Picture 29">
            <a:extLst>
              <a:ext uri="{FF2B5EF4-FFF2-40B4-BE49-F238E27FC236}">
                <a16:creationId xmlns:a16="http://schemas.microsoft.com/office/drawing/2014/main" id="{0EE6431F-D32E-41DC-851A-ADED8C262343}"/>
              </a:ext>
            </a:extLst>
          </p:cNvPr>
          <p:cNvPicPr>
            <a:picLocks noChangeAspect="1"/>
          </p:cNvPicPr>
          <p:nvPr/>
        </p:nvPicPr>
        <p:blipFill>
          <a:blip r:embed="rId11"/>
          <a:stretch>
            <a:fillRect/>
          </a:stretch>
        </p:blipFill>
        <p:spPr>
          <a:xfrm>
            <a:off x="579398" y="2930833"/>
            <a:ext cx="610820" cy="388489"/>
          </a:xfrm>
          <a:prstGeom prst="rect">
            <a:avLst/>
          </a:prstGeom>
        </p:spPr>
      </p:pic>
      <p:pic>
        <p:nvPicPr>
          <p:cNvPr id="32" name="Picture 31">
            <a:extLst>
              <a:ext uri="{FF2B5EF4-FFF2-40B4-BE49-F238E27FC236}">
                <a16:creationId xmlns:a16="http://schemas.microsoft.com/office/drawing/2014/main" id="{1819B80B-8E88-4DCE-A02F-09A9E0D77E64}"/>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02718" y="3530709"/>
            <a:ext cx="639466" cy="373779"/>
          </a:xfrm>
          <a:prstGeom prst="rect">
            <a:avLst/>
          </a:prstGeom>
        </p:spPr>
      </p:pic>
      <p:pic>
        <p:nvPicPr>
          <p:cNvPr id="35" name="Picture 34">
            <a:extLst>
              <a:ext uri="{FF2B5EF4-FFF2-40B4-BE49-F238E27FC236}">
                <a16:creationId xmlns:a16="http://schemas.microsoft.com/office/drawing/2014/main" id="{FDCB17B6-E52A-4E23-A36A-72B1FD63EB9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526238" y="4005701"/>
            <a:ext cx="738320" cy="414936"/>
          </a:xfrm>
          <a:prstGeom prst="rect">
            <a:avLst/>
          </a:prstGeom>
        </p:spPr>
      </p:pic>
      <p:pic>
        <p:nvPicPr>
          <p:cNvPr id="38" name="Picture 37">
            <a:extLst>
              <a:ext uri="{FF2B5EF4-FFF2-40B4-BE49-F238E27FC236}">
                <a16:creationId xmlns:a16="http://schemas.microsoft.com/office/drawing/2014/main" id="{E05B787F-3DD4-4E4E-98DD-B0C4857EA96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17466" y="4582970"/>
            <a:ext cx="654405" cy="3807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2713C-9386-4DBF-ADAC-8BAF807B2A0F}"/>
              </a:ext>
            </a:extLst>
          </p:cNvPr>
          <p:cNvPicPr>
            <a:picLocks noChangeAspect="1"/>
          </p:cNvPicPr>
          <p:nvPr/>
        </p:nvPicPr>
        <p:blipFill>
          <a:blip r:embed="rId2"/>
          <a:stretch>
            <a:fillRect/>
          </a:stretch>
        </p:blipFill>
        <p:spPr>
          <a:xfrm>
            <a:off x="3952876" y="819151"/>
            <a:ext cx="4806218" cy="3971924"/>
          </a:xfrm>
          <a:prstGeom prst="rect">
            <a:avLst/>
          </a:prstGeom>
        </p:spPr>
      </p:pic>
      <p:sp>
        <p:nvSpPr>
          <p:cNvPr id="3" name="Rectangle: Rounded Corners 2">
            <a:extLst>
              <a:ext uri="{FF2B5EF4-FFF2-40B4-BE49-F238E27FC236}">
                <a16:creationId xmlns:a16="http://schemas.microsoft.com/office/drawing/2014/main" id="{68DD6E85-B51A-4B80-B17C-6F3C3E3C3C48}"/>
              </a:ext>
            </a:extLst>
          </p:cNvPr>
          <p:cNvSpPr/>
          <p:nvPr/>
        </p:nvSpPr>
        <p:spPr>
          <a:xfrm>
            <a:off x="200992" y="92667"/>
            <a:ext cx="7968954" cy="324583"/>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data using Excel Dashboards</a:t>
            </a:r>
            <a:endParaRPr lang="en-IN" b="1" i="1" dirty="0">
              <a:solidFill>
                <a:schemeClr val="accent2"/>
              </a:solidFill>
            </a:endParaRPr>
          </a:p>
        </p:txBody>
      </p:sp>
      <p:graphicFrame>
        <p:nvGraphicFramePr>
          <p:cNvPr id="6" name="Table 5">
            <a:extLst>
              <a:ext uri="{FF2B5EF4-FFF2-40B4-BE49-F238E27FC236}">
                <a16:creationId xmlns:a16="http://schemas.microsoft.com/office/drawing/2014/main" id="{8F4A3CC2-6C12-4173-82D3-A176E2344156}"/>
              </a:ext>
            </a:extLst>
          </p:cNvPr>
          <p:cNvGraphicFramePr>
            <a:graphicFrameLocks noGrp="1"/>
          </p:cNvGraphicFramePr>
          <p:nvPr>
            <p:extLst>
              <p:ext uri="{D42A27DB-BD31-4B8C-83A1-F6EECF244321}">
                <p14:modId xmlns:p14="http://schemas.microsoft.com/office/powerpoint/2010/main" val="1988161316"/>
              </p:ext>
            </p:extLst>
          </p:nvPr>
        </p:nvGraphicFramePr>
        <p:xfrm>
          <a:off x="674527" y="900603"/>
          <a:ext cx="2681770" cy="3566070"/>
        </p:xfrm>
        <a:graphic>
          <a:graphicData uri="http://schemas.openxmlformats.org/drawingml/2006/table">
            <a:tbl>
              <a:tblPr/>
              <a:tblGrid>
                <a:gridCol w="1972542">
                  <a:extLst>
                    <a:ext uri="{9D8B030D-6E8A-4147-A177-3AD203B41FA5}">
                      <a16:colId xmlns:a16="http://schemas.microsoft.com/office/drawing/2014/main" val="3373223335"/>
                    </a:ext>
                  </a:extLst>
                </a:gridCol>
                <a:gridCol w="709228">
                  <a:extLst>
                    <a:ext uri="{9D8B030D-6E8A-4147-A177-3AD203B41FA5}">
                      <a16:colId xmlns:a16="http://schemas.microsoft.com/office/drawing/2014/main" val="1365031164"/>
                    </a:ext>
                  </a:extLst>
                </a:gridCol>
              </a:tblGrid>
              <a:tr h="155286">
                <a:tc>
                  <a:txBody>
                    <a:bodyPr/>
                    <a:lstStyle/>
                    <a:p>
                      <a:pPr algn="l" fontAlgn="b"/>
                      <a:r>
                        <a:rPr lang="en-IN" sz="900" b="1" i="0" u="none" strike="noStrike">
                          <a:solidFill>
                            <a:srgbClr val="000000"/>
                          </a:solidFill>
                          <a:effectLst/>
                          <a:latin typeface="Calibri" panose="020F0502020204030204" pitchFamily="34" charset="0"/>
                        </a:rPr>
                        <a:t>Neighbourhood Group / Room Type</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900" b="1" i="0" u="none" strike="noStrike">
                          <a:solidFill>
                            <a:srgbClr val="000000"/>
                          </a:solidFill>
                          <a:effectLst/>
                          <a:latin typeface="Calibri" panose="020F0502020204030204" pitchFamily="34" charset="0"/>
                        </a:rPr>
                        <a:t>Max. of price</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8003674"/>
                  </a:ext>
                </a:extLst>
              </a:tr>
              <a:tr h="155286">
                <a:tc>
                  <a:txBody>
                    <a:bodyPr/>
                    <a:lstStyle/>
                    <a:p>
                      <a:pPr algn="l" fontAlgn="b"/>
                      <a:r>
                        <a:rPr lang="en-IN" sz="900" b="1" i="0" u="none" strike="noStrike">
                          <a:solidFill>
                            <a:srgbClr val="000000"/>
                          </a:solidFill>
                          <a:effectLst/>
                          <a:latin typeface="Calibri" panose="020F0502020204030204" pitchFamily="34" charset="0"/>
                        </a:rPr>
                        <a:t>Queens</a:t>
                      </a:r>
                    </a:p>
                  </a:txBody>
                  <a:tcPr marL="7395" marR="7395" marT="739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10000</a:t>
                      </a:r>
                    </a:p>
                  </a:txBody>
                  <a:tcPr marL="7395" marR="7395" marT="739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95268196"/>
                  </a:ext>
                </a:extLst>
              </a:tr>
              <a:tr h="155286">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2600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443075594"/>
                  </a:ext>
                </a:extLst>
              </a:tr>
              <a:tr h="155286">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10000</a:t>
                      </a:r>
                    </a:p>
                  </a:txBody>
                  <a:tcPr marL="7395" marR="7395" marT="7395" marB="0" anchor="b">
                    <a:lnL>
                      <a:noFill/>
                    </a:lnL>
                    <a:lnR>
                      <a:noFill/>
                    </a:lnR>
                    <a:lnT>
                      <a:noFill/>
                    </a:lnT>
                    <a:lnB>
                      <a:noFill/>
                    </a:lnB>
                  </a:tcPr>
                </a:tc>
                <a:extLst>
                  <a:ext uri="{0D108BD9-81ED-4DB2-BD59-A6C34878D82A}">
                    <a16:rowId xmlns:a16="http://schemas.microsoft.com/office/drawing/2014/main" val="1385995835"/>
                  </a:ext>
                </a:extLst>
              </a:tr>
              <a:tr h="155286">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1800</a:t>
                      </a:r>
                    </a:p>
                  </a:txBody>
                  <a:tcPr marL="7395" marR="7395" marT="7395" marB="0" anchor="b">
                    <a:lnL>
                      <a:noFill/>
                    </a:lnL>
                    <a:lnR>
                      <a:noFill/>
                    </a:lnR>
                    <a:lnT>
                      <a:noFill/>
                    </a:lnT>
                    <a:lnB>
                      <a:noFill/>
                    </a:lnB>
                  </a:tcPr>
                </a:tc>
                <a:extLst>
                  <a:ext uri="{0D108BD9-81ED-4DB2-BD59-A6C34878D82A}">
                    <a16:rowId xmlns:a16="http://schemas.microsoft.com/office/drawing/2014/main" val="1284460618"/>
                  </a:ext>
                </a:extLst>
              </a:tr>
              <a:tr h="155286">
                <a:tc>
                  <a:txBody>
                    <a:bodyPr/>
                    <a:lstStyle/>
                    <a:p>
                      <a:pPr algn="l" fontAlgn="b"/>
                      <a:r>
                        <a:rPr lang="en-IN" sz="900" b="1" i="0" u="none" strike="noStrike">
                          <a:solidFill>
                            <a:srgbClr val="000000"/>
                          </a:solidFill>
                          <a:effectLst/>
                          <a:latin typeface="Calibri" panose="020F0502020204030204" pitchFamily="34" charset="0"/>
                        </a:rPr>
                        <a:t>Brooklyn</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10000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53543451"/>
                  </a:ext>
                </a:extLst>
              </a:tr>
              <a:tr h="155286">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10000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951571301"/>
                  </a:ext>
                </a:extLst>
              </a:tr>
              <a:tr h="155286">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7500</a:t>
                      </a:r>
                    </a:p>
                  </a:txBody>
                  <a:tcPr marL="7395" marR="7395" marT="7395" marB="0" anchor="b">
                    <a:lnL>
                      <a:noFill/>
                    </a:lnL>
                    <a:lnR>
                      <a:noFill/>
                    </a:lnR>
                    <a:lnT>
                      <a:noFill/>
                    </a:lnT>
                    <a:lnB>
                      <a:noFill/>
                    </a:lnB>
                  </a:tcPr>
                </a:tc>
                <a:extLst>
                  <a:ext uri="{0D108BD9-81ED-4DB2-BD59-A6C34878D82A}">
                    <a16:rowId xmlns:a16="http://schemas.microsoft.com/office/drawing/2014/main" val="2196509510"/>
                  </a:ext>
                </a:extLst>
              </a:tr>
              <a:tr h="155286">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725</a:t>
                      </a:r>
                    </a:p>
                  </a:txBody>
                  <a:tcPr marL="7395" marR="7395" marT="7395" marB="0" anchor="b">
                    <a:lnL>
                      <a:noFill/>
                    </a:lnL>
                    <a:lnR>
                      <a:noFill/>
                    </a:lnR>
                    <a:lnT>
                      <a:noFill/>
                    </a:lnT>
                    <a:lnB>
                      <a:noFill/>
                    </a:lnB>
                  </a:tcPr>
                </a:tc>
                <a:extLst>
                  <a:ext uri="{0D108BD9-81ED-4DB2-BD59-A6C34878D82A}">
                    <a16:rowId xmlns:a16="http://schemas.microsoft.com/office/drawing/2014/main" val="3125838766"/>
                  </a:ext>
                </a:extLst>
              </a:tr>
              <a:tr h="305064">
                <a:tc>
                  <a:txBody>
                    <a:bodyPr/>
                    <a:lstStyle/>
                    <a:p>
                      <a:pPr algn="l" fontAlgn="b"/>
                      <a:r>
                        <a:rPr lang="en-IN" sz="900" b="1" i="0" u="none" strike="noStrike">
                          <a:solidFill>
                            <a:srgbClr val="000000"/>
                          </a:solidFill>
                          <a:effectLst/>
                          <a:latin typeface="Calibri" panose="020F0502020204030204" pitchFamily="34" charset="0"/>
                        </a:rPr>
                        <a:t>Manhattan</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10000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59207871"/>
                  </a:ext>
                </a:extLst>
              </a:tr>
              <a:tr h="155286">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10000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552662674"/>
                  </a:ext>
                </a:extLst>
              </a:tr>
              <a:tr h="155286">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9999</a:t>
                      </a:r>
                    </a:p>
                  </a:txBody>
                  <a:tcPr marL="7395" marR="7395" marT="7395" marB="0" anchor="b">
                    <a:lnL>
                      <a:noFill/>
                    </a:lnL>
                    <a:lnR>
                      <a:noFill/>
                    </a:lnR>
                    <a:lnT>
                      <a:noFill/>
                    </a:lnT>
                    <a:lnB>
                      <a:noFill/>
                    </a:lnB>
                  </a:tcPr>
                </a:tc>
                <a:extLst>
                  <a:ext uri="{0D108BD9-81ED-4DB2-BD59-A6C34878D82A}">
                    <a16:rowId xmlns:a16="http://schemas.microsoft.com/office/drawing/2014/main" val="4000026783"/>
                  </a:ext>
                </a:extLst>
              </a:tr>
              <a:tr h="155286">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1000</a:t>
                      </a:r>
                    </a:p>
                  </a:txBody>
                  <a:tcPr marL="7395" marR="7395" marT="7395" marB="0" anchor="b">
                    <a:lnL>
                      <a:noFill/>
                    </a:lnL>
                    <a:lnR>
                      <a:noFill/>
                    </a:lnR>
                    <a:lnT>
                      <a:noFill/>
                    </a:lnT>
                    <a:lnB>
                      <a:noFill/>
                    </a:lnB>
                  </a:tcPr>
                </a:tc>
                <a:extLst>
                  <a:ext uri="{0D108BD9-81ED-4DB2-BD59-A6C34878D82A}">
                    <a16:rowId xmlns:a16="http://schemas.microsoft.com/office/drawing/2014/main" val="2823881225"/>
                  </a:ext>
                </a:extLst>
              </a:tr>
              <a:tr h="155286">
                <a:tc>
                  <a:txBody>
                    <a:bodyPr/>
                    <a:lstStyle/>
                    <a:p>
                      <a:pPr algn="l" fontAlgn="b"/>
                      <a:r>
                        <a:rPr lang="en-IN" sz="900" b="1" i="0" u="none" strike="noStrike">
                          <a:solidFill>
                            <a:srgbClr val="000000"/>
                          </a:solidFill>
                          <a:effectLst/>
                          <a:latin typeface="Calibri" panose="020F0502020204030204" pitchFamily="34" charset="0"/>
                        </a:rPr>
                        <a:t>Staten Island</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5000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68240202"/>
                  </a:ext>
                </a:extLst>
              </a:tr>
              <a:tr h="155286">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5000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36968227"/>
                  </a:ext>
                </a:extLst>
              </a:tr>
              <a:tr h="155286">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300</a:t>
                      </a:r>
                    </a:p>
                  </a:txBody>
                  <a:tcPr marL="7395" marR="7395" marT="7395" marB="0" anchor="b">
                    <a:lnL>
                      <a:noFill/>
                    </a:lnL>
                    <a:lnR>
                      <a:noFill/>
                    </a:lnR>
                    <a:lnT>
                      <a:noFill/>
                    </a:lnT>
                    <a:lnB>
                      <a:noFill/>
                    </a:lnB>
                  </a:tcPr>
                </a:tc>
                <a:extLst>
                  <a:ext uri="{0D108BD9-81ED-4DB2-BD59-A6C34878D82A}">
                    <a16:rowId xmlns:a16="http://schemas.microsoft.com/office/drawing/2014/main" val="1194599030"/>
                  </a:ext>
                </a:extLst>
              </a:tr>
              <a:tr h="155286">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150</a:t>
                      </a:r>
                    </a:p>
                  </a:txBody>
                  <a:tcPr marL="7395" marR="7395" marT="7395" marB="0" anchor="b">
                    <a:lnL>
                      <a:noFill/>
                    </a:lnL>
                    <a:lnR>
                      <a:noFill/>
                    </a:lnR>
                    <a:lnT>
                      <a:noFill/>
                    </a:lnT>
                    <a:lnB>
                      <a:noFill/>
                    </a:lnB>
                  </a:tcPr>
                </a:tc>
                <a:extLst>
                  <a:ext uri="{0D108BD9-81ED-4DB2-BD59-A6C34878D82A}">
                    <a16:rowId xmlns:a16="http://schemas.microsoft.com/office/drawing/2014/main" val="823426778"/>
                  </a:ext>
                </a:extLst>
              </a:tr>
              <a:tr h="155286">
                <a:tc>
                  <a:txBody>
                    <a:bodyPr/>
                    <a:lstStyle/>
                    <a:p>
                      <a:pPr algn="l" fontAlgn="b"/>
                      <a:r>
                        <a:rPr lang="en-IN" sz="900" b="1" i="0" u="none" strike="noStrike">
                          <a:solidFill>
                            <a:srgbClr val="000000"/>
                          </a:solidFill>
                          <a:effectLst/>
                          <a:latin typeface="Calibri" panose="020F0502020204030204" pitchFamily="34" charset="0"/>
                        </a:rPr>
                        <a:t>Bronx</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2500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16311217"/>
                  </a:ext>
                </a:extLst>
              </a:tr>
              <a:tr h="155286">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1000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51869555"/>
                  </a:ext>
                </a:extLst>
              </a:tr>
              <a:tr h="155286">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2500</a:t>
                      </a:r>
                    </a:p>
                  </a:txBody>
                  <a:tcPr marL="7395" marR="7395" marT="7395" marB="0" anchor="b">
                    <a:lnL>
                      <a:noFill/>
                    </a:lnL>
                    <a:lnR>
                      <a:noFill/>
                    </a:lnR>
                    <a:lnT>
                      <a:noFill/>
                    </a:lnT>
                    <a:lnB>
                      <a:noFill/>
                    </a:lnB>
                  </a:tcPr>
                </a:tc>
                <a:extLst>
                  <a:ext uri="{0D108BD9-81ED-4DB2-BD59-A6C34878D82A}">
                    <a16:rowId xmlns:a16="http://schemas.microsoft.com/office/drawing/2014/main" val="1149762606"/>
                  </a:ext>
                </a:extLst>
              </a:tr>
              <a:tr h="155286">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0" i="0" u="none" strike="noStrike">
                          <a:solidFill>
                            <a:srgbClr val="000000"/>
                          </a:solidFill>
                          <a:effectLst/>
                          <a:latin typeface="Calibri" panose="020F0502020204030204" pitchFamily="34" charset="0"/>
                        </a:rPr>
                        <a:t>800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124699904"/>
                  </a:ext>
                </a:extLst>
              </a:tr>
              <a:tr h="155286">
                <a:tc>
                  <a:txBody>
                    <a:bodyPr/>
                    <a:lstStyle/>
                    <a:p>
                      <a:pPr algn="l" fontAlgn="b"/>
                      <a:r>
                        <a:rPr lang="en-IN" sz="900" b="1" i="0" u="none" strike="noStrike">
                          <a:solidFill>
                            <a:srgbClr val="000000"/>
                          </a:solidFill>
                          <a:effectLst/>
                          <a:latin typeface="Calibri" panose="020F0502020204030204" pitchFamily="34" charset="0"/>
                        </a:rPr>
                        <a:t>Grand Total</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IN" sz="900" b="1" i="0" u="none" strike="noStrike" dirty="0">
                          <a:solidFill>
                            <a:srgbClr val="000000"/>
                          </a:solidFill>
                          <a:effectLst/>
                          <a:latin typeface="Calibri" panose="020F0502020204030204" pitchFamily="34" charset="0"/>
                        </a:rPr>
                        <a:t>10000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967561759"/>
                  </a:ext>
                </a:extLst>
              </a:tr>
            </a:tbl>
          </a:graphicData>
        </a:graphic>
      </p:graphicFrame>
    </p:spTree>
    <p:extLst>
      <p:ext uri="{BB962C8B-B14F-4D97-AF65-F5344CB8AC3E}">
        <p14:creationId xmlns:p14="http://schemas.microsoft.com/office/powerpoint/2010/main" val="253991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A2A803-3BA4-411B-B618-B24EE0DF2305}"/>
              </a:ext>
            </a:extLst>
          </p:cNvPr>
          <p:cNvSpPr/>
          <p:nvPr/>
        </p:nvSpPr>
        <p:spPr>
          <a:xfrm>
            <a:off x="200992" y="92667"/>
            <a:ext cx="7968954" cy="324583"/>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Analysing data using Excel Dashboards</a:t>
            </a:r>
            <a:endParaRPr lang="en-IN" b="1" i="1" dirty="0">
              <a:solidFill>
                <a:schemeClr val="accent2"/>
              </a:solidFill>
            </a:endParaRPr>
          </a:p>
        </p:txBody>
      </p:sp>
      <p:pic>
        <p:nvPicPr>
          <p:cNvPr id="3" name="Picture 2">
            <a:extLst>
              <a:ext uri="{FF2B5EF4-FFF2-40B4-BE49-F238E27FC236}">
                <a16:creationId xmlns:a16="http://schemas.microsoft.com/office/drawing/2014/main" id="{02DDBDDC-D852-441B-B6D2-FFB471B05059}"/>
              </a:ext>
            </a:extLst>
          </p:cNvPr>
          <p:cNvPicPr>
            <a:picLocks noChangeAspect="1"/>
          </p:cNvPicPr>
          <p:nvPr/>
        </p:nvPicPr>
        <p:blipFill>
          <a:blip r:embed="rId2"/>
          <a:stretch>
            <a:fillRect/>
          </a:stretch>
        </p:blipFill>
        <p:spPr>
          <a:xfrm>
            <a:off x="3424335" y="1024005"/>
            <a:ext cx="5165489" cy="3480149"/>
          </a:xfrm>
          <a:prstGeom prst="rect">
            <a:avLst/>
          </a:prstGeom>
        </p:spPr>
      </p:pic>
      <p:graphicFrame>
        <p:nvGraphicFramePr>
          <p:cNvPr id="4" name="Table 3">
            <a:extLst>
              <a:ext uri="{FF2B5EF4-FFF2-40B4-BE49-F238E27FC236}">
                <a16:creationId xmlns:a16="http://schemas.microsoft.com/office/drawing/2014/main" id="{B4DED079-92EE-486E-A5D9-A3EFDA170DA0}"/>
              </a:ext>
            </a:extLst>
          </p:cNvPr>
          <p:cNvGraphicFramePr>
            <a:graphicFrameLocks noGrp="1"/>
          </p:cNvGraphicFramePr>
          <p:nvPr>
            <p:extLst>
              <p:ext uri="{D42A27DB-BD31-4B8C-83A1-F6EECF244321}">
                <p14:modId xmlns:p14="http://schemas.microsoft.com/office/powerpoint/2010/main" val="422841857"/>
              </p:ext>
            </p:extLst>
          </p:nvPr>
        </p:nvGraphicFramePr>
        <p:xfrm>
          <a:off x="335902" y="1129004"/>
          <a:ext cx="2668555" cy="3511853"/>
        </p:xfrm>
        <a:graphic>
          <a:graphicData uri="http://schemas.openxmlformats.org/drawingml/2006/table">
            <a:tbl>
              <a:tblPr/>
              <a:tblGrid>
                <a:gridCol w="1624338">
                  <a:extLst>
                    <a:ext uri="{9D8B030D-6E8A-4147-A177-3AD203B41FA5}">
                      <a16:colId xmlns:a16="http://schemas.microsoft.com/office/drawing/2014/main" val="3045000587"/>
                    </a:ext>
                  </a:extLst>
                </a:gridCol>
                <a:gridCol w="1044217">
                  <a:extLst>
                    <a:ext uri="{9D8B030D-6E8A-4147-A177-3AD203B41FA5}">
                      <a16:colId xmlns:a16="http://schemas.microsoft.com/office/drawing/2014/main" val="1480044325"/>
                    </a:ext>
                  </a:extLst>
                </a:gridCol>
              </a:tblGrid>
              <a:tr h="283615">
                <a:tc>
                  <a:txBody>
                    <a:bodyPr/>
                    <a:lstStyle/>
                    <a:p>
                      <a:pPr algn="l" fontAlgn="b"/>
                      <a:r>
                        <a:rPr lang="en-IN" sz="900" b="1" i="0" u="none" strike="noStrike">
                          <a:solidFill>
                            <a:srgbClr val="000000"/>
                          </a:solidFill>
                          <a:effectLst/>
                          <a:latin typeface="Calibri" panose="020F0502020204030204" pitchFamily="34" charset="0"/>
                        </a:rPr>
                        <a:t>Neighbourhood Group / Room Type</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900" b="1" i="0" u="none" strike="noStrike" dirty="0">
                          <a:solidFill>
                            <a:srgbClr val="000000"/>
                          </a:solidFill>
                          <a:effectLst/>
                          <a:latin typeface="Calibri" panose="020F0502020204030204" pitchFamily="34" charset="0"/>
                        </a:rPr>
                        <a:t>Max. of </a:t>
                      </a:r>
                      <a:r>
                        <a:rPr lang="en-IN" sz="900" b="1" i="0" u="none" strike="noStrike" dirty="0" err="1">
                          <a:solidFill>
                            <a:srgbClr val="000000"/>
                          </a:solidFill>
                          <a:effectLst/>
                          <a:latin typeface="Calibri" panose="020F0502020204030204" pitchFamily="34" charset="0"/>
                        </a:rPr>
                        <a:t>minimum_nights</a:t>
                      </a:r>
                      <a:endParaRPr lang="en-IN" sz="900" b="1" i="0" u="none" strike="noStrike" dirty="0">
                        <a:solidFill>
                          <a:srgbClr val="000000"/>
                        </a:solidFill>
                        <a:effectLst/>
                        <a:latin typeface="Calibri" panose="020F0502020204030204" pitchFamily="34" charset="0"/>
                      </a:endParaRP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81910336"/>
                  </a:ext>
                </a:extLst>
              </a:tr>
              <a:tr h="145530">
                <a:tc>
                  <a:txBody>
                    <a:bodyPr/>
                    <a:lstStyle/>
                    <a:p>
                      <a:pPr algn="l" fontAlgn="b"/>
                      <a:r>
                        <a:rPr lang="en-IN" sz="900" b="1" i="0" u="none" strike="noStrike">
                          <a:solidFill>
                            <a:srgbClr val="000000"/>
                          </a:solidFill>
                          <a:effectLst/>
                          <a:latin typeface="Calibri" panose="020F0502020204030204" pitchFamily="34" charset="0"/>
                        </a:rPr>
                        <a:t>Manhattan</a:t>
                      </a:r>
                    </a:p>
                  </a:txBody>
                  <a:tcPr marL="7395" marR="7395" marT="739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1250</a:t>
                      </a:r>
                    </a:p>
                  </a:txBody>
                  <a:tcPr marL="7395" marR="7395" marT="739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36175341"/>
                  </a:ext>
                </a:extLst>
              </a:tr>
              <a:tr h="145530">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1250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876777266"/>
                  </a:ext>
                </a:extLst>
              </a:tr>
              <a:tr h="145530">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365</a:t>
                      </a:r>
                    </a:p>
                  </a:txBody>
                  <a:tcPr marL="7395" marR="7395" marT="7395" marB="0" anchor="b">
                    <a:lnL>
                      <a:noFill/>
                    </a:lnL>
                    <a:lnR>
                      <a:noFill/>
                    </a:lnR>
                    <a:lnT>
                      <a:noFill/>
                    </a:lnT>
                    <a:lnB>
                      <a:noFill/>
                    </a:lnB>
                  </a:tcPr>
                </a:tc>
                <a:extLst>
                  <a:ext uri="{0D108BD9-81ED-4DB2-BD59-A6C34878D82A}">
                    <a16:rowId xmlns:a16="http://schemas.microsoft.com/office/drawing/2014/main" val="1747803669"/>
                  </a:ext>
                </a:extLst>
              </a:tr>
              <a:tr h="145530">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999</a:t>
                      </a:r>
                    </a:p>
                  </a:txBody>
                  <a:tcPr marL="7395" marR="7395" marT="7395" marB="0" anchor="b">
                    <a:lnL>
                      <a:noFill/>
                    </a:lnL>
                    <a:lnR>
                      <a:noFill/>
                    </a:lnR>
                    <a:lnT>
                      <a:noFill/>
                    </a:lnT>
                    <a:lnB>
                      <a:noFill/>
                    </a:lnB>
                  </a:tcPr>
                </a:tc>
                <a:extLst>
                  <a:ext uri="{0D108BD9-81ED-4DB2-BD59-A6C34878D82A}">
                    <a16:rowId xmlns:a16="http://schemas.microsoft.com/office/drawing/2014/main" val="1567958991"/>
                  </a:ext>
                </a:extLst>
              </a:tr>
              <a:tr h="145530">
                <a:tc>
                  <a:txBody>
                    <a:bodyPr/>
                    <a:lstStyle/>
                    <a:p>
                      <a:pPr algn="l" fontAlgn="b"/>
                      <a:r>
                        <a:rPr lang="en-IN" sz="900" b="1" i="0" u="none" strike="noStrike">
                          <a:solidFill>
                            <a:srgbClr val="000000"/>
                          </a:solidFill>
                          <a:effectLst/>
                          <a:latin typeface="Calibri" panose="020F0502020204030204" pitchFamily="34" charset="0"/>
                        </a:rPr>
                        <a:t>Brooklyn</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999</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24651995"/>
                  </a:ext>
                </a:extLst>
              </a:tr>
              <a:tr h="166781">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500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876813212"/>
                  </a:ext>
                </a:extLst>
              </a:tr>
              <a:tr h="296387">
                <a:tc>
                  <a:txBody>
                    <a:bodyPr/>
                    <a:lstStyle/>
                    <a:p>
                      <a:pPr algn="l" fontAlgn="b"/>
                      <a:r>
                        <a:rPr lang="en-IN" sz="900" b="0" i="0" u="none" strike="noStrike" dirty="0">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999</a:t>
                      </a:r>
                    </a:p>
                  </a:txBody>
                  <a:tcPr marL="7395" marR="7395" marT="7395" marB="0" anchor="b">
                    <a:lnL>
                      <a:noFill/>
                    </a:lnL>
                    <a:lnR>
                      <a:noFill/>
                    </a:lnR>
                    <a:lnT>
                      <a:noFill/>
                    </a:lnT>
                    <a:lnB>
                      <a:noFill/>
                    </a:lnB>
                  </a:tcPr>
                </a:tc>
                <a:extLst>
                  <a:ext uri="{0D108BD9-81ED-4DB2-BD59-A6C34878D82A}">
                    <a16:rowId xmlns:a16="http://schemas.microsoft.com/office/drawing/2014/main" val="2216669906"/>
                  </a:ext>
                </a:extLst>
              </a:tr>
              <a:tr h="145530">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100</a:t>
                      </a:r>
                    </a:p>
                  </a:txBody>
                  <a:tcPr marL="7395" marR="7395" marT="7395" marB="0" anchor="b">
                    <a:lnL>
                      <a:noFill/>
                    </a:lnL>
                    <a:lnR>
                      <a:noFill/>
                    </a:lnR>
                    <a:lnT>
                      <a:noFill/>
                    </a:lnT>
                    <a:lnB>
                      <a:noFill/>
                    </a:lnB>
                  </a:tcPr>
                </a:tc>
                <a:extLst>
                  <a:ext uri="{0D108BD9-81ED-4DB2-BD59-A6C34878D82A}">
                    <a16:rowId xmlns:a16="http://schemas.microsoft.com/office/drawing/2014/main" val="2676591795"/>
                  </a:ext>
                </a:extLst>
              </a:tr>
              <a:tr h="145530">
                <a:tc>
                  <a:txBody>
                    <a:bodyPr/>
                    <a:lstStyle/>
                    <a:p>
                      <a:pPr algn="l" fontAlgn="b"/>
                      <a:r>
                        <a:rPr lang="en-IN" sz="900" b="1" i="0" u="none" strike="noStrike">
                          <a:solidFill>
                            <a:srgbClr val="000000"/>
                          </a:solidFill>
                          <a:effectLst/>
                          <a:latin typeface="Calibri" panose="020F0502020204030204" pitchFamily="34" charset="0"/>
                        </a:rPr>
                        <a:t>Queens</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500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46357841"/>
                  </a:ext>
                </a:extLst>
              </a:tr>
              <a:tr h="145530">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500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928638284"/>
                  </a:ext>
                </a:extLst>
              </a:tr>
              <a:tr h="145530">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365</a:t>
                      </a:r>
                    </a:p>
                  </a:txBody>
                  <a:tcPr marL="7395" marR="7395" marT="7395" marB="0" anchor="b">
                    <a:lnL>
                      <a:noFill/>
                    </a:lnL>
                    <a:lnR>
                      <a:noFill/>
                    </a:lnR>
                    <a:lnT>
                      <a:noFill/>
                    </a:lnT>
                    <a:lnB>
                      <a:noFill/>
                    </a:lnB>
                  </a:tcPr>
                </a:tc>
                <a:extLst>
                  <a:ext uri="{0D108BD9-81ED-4DB2-BD59-A6C34878D82A}">
                    <a16:rowId xmlns:a16="http://schemas.microsoft.com/office/drawing/2014/main" val="4251892996"/>
                  </a:ext>
                </a:extLst>
              </a:tr>
              <a:tr h="145530">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62</a:t>
                      </a:r>
                    </a:p>
                  </a:txBody>
                  <a:tcPr marL="7395" marR="7395" marT="7395" marB="0" anchor="b">
                    <a:lnL>
                      <a:noFill/>
                    </a:lnL>
                    <a:lnR>
                      <a:noFill/>
                    </a:lnR>
                    <a:lnT>
                      <a:noFill/>
                    </a:lnT>
                    <a:lnB>
                      <a:noFill/>
                    </a:lnB>
                  </a:tcPr>
                </a:tc>
                <a:extLst>
                  <a:ext uri="{0D108BD9-81ED-4DB2-BD59-A6C34878D82A}">
                    <a16:rowId xmlns:a16="http://schemas.microsoft.com/office/drawing/2014/main" val="412149373"/>
                  </a:ext>
                </a:extLst>
              </a:tr>
              <a:tr h="145530">
                <a:tc>
                  <a:txBody>
                    <a:bodyPr/>
                    <a:lstStyle/>
                    <a:p>
                      <a:pPr algn="l" fontAlgn="b"/>
                      <a:r>
                        <a:rPr lang="en-IN" sz="900" b="1" i="0" u="none" strike="noStrike">
                          <a:solidFill>
                            <a:srgbClr val="000000"/>
                          </a:solidFill>
                          <a:effectLst/>
                          <a:latin typeface="Calibri" panose="020F0502020204030204" pitchFamily="34" charset="0"/>
                        </a:rPr>
                        <a:t>Staten Island</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365</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44720699"/>
                  </a:ext>
                </a:extLst>
              </a:tr>
              <a:tr h="145530">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365</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988802578"/>
                  </a:ext>
                </a:extLst>
              </a:tr>
              <a:tr h="145530">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33</a:t>
                      </a:r>
                    </a:p>
                  </a:txBody>
                  <a:tcPr marL="7395" marR="7395" marT="7395" marB="0" anchor="b">
                    <a:lnL>
                      <a:noFill/>
                    </a:lnL>
                    <a:lnR>
                      <a:noFill/>
                    </a:lnR>
                    <a:lnT>
                      <a:noFill/>
                    </a:lnT>
                    <a:lnB>
                      <a:noFill/>
                    </a:lnB>
                  </a:tcPr>
                </a:tc>
                <a:extLst>
                  <a:ext uri="{0D108BD9-81ED-4DB2-BD59-A6C34878D82A}">
                    <a16:rowId xmlns:a16="http://schemas.microsoft.com/office/drawing/2014/main" val="290479873"/>
                  </a:ext>
                </a:extLst>
              </a:tr>
              <a:tr h="145530">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4</a:t>
                      </a:r>
                    </a:p>
                  </a:txBody>
                  <a:tcPr marL="7395" marR="7395" marT="7395" marB="0" anchor="b">
                    <a:lnL>
                      <a:noFill/>
                    </a:lnL>
                    <a:lnR>
                      <a:noFill/>
                    </a:lnR>
                    <a:lnT>
                      <a:noFill/>
                    </a:lnT>
                    <a:lnB>
                      <a:noFill/>
                    </a:lnB>
                  </a:tcPr>
                </a:tc>
                <a:extLst>
                  <a:ext uri="{0D108BD9-81ED-4DB2-BD59-A6C34878D82A}">
                    <a16:rowId xmlns:a16="http://schemas.microsoft.com/office/drawing/2014/main" val="791267208"/>
                  </a:ext>
                </a:extLst>
              </a:tr>
              <a:tr h="145530">
                <a:tc>
                  <a:txBody>
                    <a:bodyPr/>
                    <a:lstStyle/>
                    <a:p>
                      <a:pPr algn="l" fontAlgn="b"/>
                      <a:r>
                        <a:rPr lang="en-IN" sz="900" b="1" i="0" u="none" strike="noStrike">
                          <a:solidFill>
                            <a:srgbClr val="000000"/>
                          </a:solidFill>
                          <a:effectLst/>
                          <a:latin typeface="Calibri" panose="020F0502020204030204" pitchFamily="34" charset="0"/>
                        </a:rPr>
                        <a:t>Bronx</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1" i="0" u="none" strike="noStrike">
                          <a:solidFill>
                            <a:srgbClr val="000000"/>
                          </a:solidFill>
                          <a:effectLst/>
                          <a:latin typeface="Calibri" panose="020F0502020204030204" pitchFamily="34" charset="0"/>
                        </a:rPr>
                        <a:t>365</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626700952"/>
                  </a:ext>
                </a:extLst>
              </a:tr>
              <a:tr h="145530">
                <a:tc>
                  <a:txBody>
                    <a:bodyPr/>
                    <a:lstStyle/>
                    <a:p>
                      <a:pPr algn="l" fontAlgn="b"/>
                      <a:r>
                        <a:rPr lang="en-IN" sz="900" b="0" i="0" u="none" strike="noStrike">
                          <a:solidFill>
                            <a:srgbClr val="000000"/>
                          </a:solidFill>
                          <a:effectLst/>
                          <a:latin typeface="Calibri" panose="020F0502020204030204" pitchFamily="34" charset="0"/>
                        </a:rPr>
                        <a:t>Entire home/apt</a:t>
                      </a:r>
                    </a:p>
                  </a:txBody>
                  <a:tcPr marL="88735" marR="7395" marT="739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IN" sz="900" b="0" i="0" u="none" strike="noStrike">
                          <a:solidFill>
                            <a:srgbClr val="000000"/>
                          </a:solidFill>
                          <a:effectLst/>
                          <a:latin typeface="Calibri" panose="020F0502020204030204" pitchFamily="34" charset="0"/>
                        </a:rPr>
                        <a:t>186</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038700303"/>
                  </a:ext>
                </a:extLst>
              </a:tr>
              <a:tr h="145530">
                <a:tc>
                  <a:txBody>
                    <a:bodyPr/>
                    <a:lstStyle/>
                    <a:p>
                      <a:pPr algn="l" fontAlgn="b"/>
                      <a:r>
                        <a:rPr lang="en-IN" sz="900" b="0" i="0" u="none" strike="noStrike">
                          <a:solidFill>
                            <a:srgbClr val="000000"/>
                          </a:solidFill>
                          <a:effectLst/>
                          <a:latin typeface="Calibri" panose="020F0502020204030204" pitchFamily="34" charset="0"/>
                        </a:rPr>
                        <a:t>Private room</a:t>
                      </a:r>
                    </a:p>
                  </a:txBody>
                  <a:tcPr marL="88735" marR="7395" marT="7395" marB="0" anchor="b">
                    <a:lnL>
                      <a:noFill/>
                    </a:lnL>
                    <a:lnR>
                      <a:noFill/>
                    </a:lnR>
                    <a:lnT>
                      <a:noFill/>
                    </a:lnT>
                    <a:lnB>
                      <a:noFill/>
                    </a:lnB>
                  </a:tcPr>
                </a:tc>
                <a:tc>
                  <a:txBody>
                    <a:bodyPr/>
                    <a:lstStyle/>
                    <a:p>
                      <a:pPr algn="r" fontAlgn="b"/>
                      <a:r>
                        <a:rPr lang="en-IN" sz="900" b="0" i="0" u="none" strike="noStrike">
                          <a:solidFill>
                            <a:srgbClr val="000000"/>
                          </a:solidFill>
                          <a:effectLst/>
                          <a:latin typeface="Calibri" panose="020F0502020204030204" pitchFamily="34" charset="0"/>
                        </a:rPr>
                        <a:t>365</a:t>
                      </a:r>
                    </a:p>
                  </a:txBody>
                  <a:tcPr marL="7395" marR="7395" marT="7395" marB="0" anchor="b">
                    <a:lnL>
                      <a:noFill/>
                    </a:lnL>
                    <a:lnR>
                      <a:noFill/>
                    </a:lnR>
                    <a:lnT>
                      <a:noFill/>
                    </a:lnT>
                    <a:lnB>
                      <a:noFill/>
                    </a:lnB>
                  </a:tcPr>
                </a:tc>
                <a:extLst>
                  <a:ext uri="{0D108BD9-81ED-4DB2-BD59-A6C34878D82A}">
                    <a16:rowId xmlns:a16="http://schemas.microsoft.com/office/drawing/2014/main" val="2559039353"/>
                  </a:ext>
                </a:extLst>
              </a:tr>
              <a:tr h="145530">
                <a:tc>
                  <a:txBody>
                    <a:bodyPr/>
                    <a:lstStyle/>
                    <a:p>
                      <a:pPr algn="l" fontAlgn="b"/>
                      <a:r>
                        <a:rPr lang="en-IN" sz="900" b="0" i="0" u="none" strike="noStrike">
                          <a:solidFill>
                            <a:srgbClr val="000000"/>
                          </a:solidFill>
                          <a:effectLst/>
                          <a:latin typeface="Calibri" panose="020F0502020204030204" pitchFamily="34" charset="0"/>
                        </a:rPr>
                        <a:t>Shared room</a:t>
                      </a:r>
                    </a:p>
                  </a:txBody>
                  <a:tcPr marL="88735" marR="7395" marT="739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IN" sz="900" b="0" i="0" u="none" strike="noStrike">
                          <a:solidFill>
                            <a:srgbClr val="000000"/>
                          </a:solidFill>
                          <a:effectLst/>
                          <a:latin typeface="Calibri" panose="020F0502020204030204" pitchFamily="34" charset="0"/>
                        </a:rPr>
                        <a:t>90</a:t>
                      </a:r>
                    </a:p>
                  </a:txBody>
                  <a:tcPr marL="7395" marR="7395" marT="739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009843328"/>
                  </a:ext>
                </a:extLst>
              </a:tr>
              <a:tr h="145530">
                <a:tc>
                  <a:txBody>
                    <a:bodyPr/>
                    <a:lstStyle/>
                    <a:p>
                      <a:pPr algn="l" fontAlgn="b"/>
                      <a:r>
                        <a:rPr lang="en-IN" sz="900" b="1" i="0" u="none" strike="noStrike" dirty="0">
                          <a:solidFill>
                            <a:srgbClr val="000000"/>
                          </a:solidFill>
                          <a:effectLst/>
                          <a:latin typeface="Calibri" panose="020F0502020204030204" pitchFamily="34" charset="0"/>
                        </a:rPr>
                        <a:t>Grand Total</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IN" sz="900" b="1" i="0" u="none" strike="noStrike" dirty="0">
                          <a:solidFill>
                            <a:srgbClr val="000000"/>
                          </a:solidFill>
                          <a:effectLst/>
                          <a:latin typeface="Calibri" panose="020F0502020204030204" pitchFamily="34" charset="0"/>
                        </a:rPr>
                        <a:t>1250</a:t>
                      </a:r>
                    </a:p>
                  </a:txBody>
                  <a:tcPr marL="7395" marR="7395" marT="739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304193593"/>
                  </a:ext>
                </a:extLst>
              </a:tr>
            </a:tbl>
          </a:graphicData>
        </a:graphic>
      </p:graphicFrame>
    </p:spTree>
    <p:extLst>
      <p:ext uri="{BB962C8B-B14F-4D97-AF65-F5344CB8AC3E}">
        <p14:creationId xmlns:p14="http://schemas.microsoft.com/office/powerpoint/2010/main" val="165570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41343F-7BA4-4C1C-B110-060F39D39256}"/>
              </a:ext>
            </a:extLst>
          </p:cNvPr>
          <p:cNvSpPr txBox="1"/>
          <p:nvPr/>
        </p:nvSpPr>
        <p:spPr>
          <a:xfrm>
            <a:off x="492571" y="570646"/>
            <a:ext cx="7912358" cy="5047536"/>
          </a:xfrm>
          <a:prstGeom prst="rect">
            <a:avLst/>
          </a:prstGeom>
          <a:noFill/>
        </p:spPr>
        <p:txBody>
          <a:bodyPr wrap="square">
            <a:spAutoFit/>
          </a:bodyPr>
          <a:lstStyle/>
          <a:p>
            <a:endParaRPr lang="en-GB" dirty="0"/>
          </a:p>
          <a:p>
            <a:pPr marL="342900" indent="-342900">
              <a:buAutoNum type="arabicPeriod"/>
            </a:pPr>
            <a:r>
              <a:rPr lang="en-GB" dirty="0"/>
              <a:t>The people who prefer to stay in Entire home or  Apartment they are going to stay bit longer in that particular Neighbourhood only.</a:t>
            </a:r>
          </a:p>
          <a:p>
            <a:pPr marL="342900" indent="-342900">
              <a:buAutoNum type="arabicPeriod"/>
            </a:pPr>
            <a:endParaRPr lang="en-GB" dirty="0"/>
          </a:p>
          <a:p>
            <a:pPr marL="342900" indent="-342900">
              <a:buAutoNum type="arabicPeriod"/>
            </a:pPr>
            <a:r>
              <a:rPr lang="en-GB" dirty="0"/>
              <a:t>The people who prefer to stay in Private room they won't stay longer as compared to Home or Apartment.</a:t>
            </a:r>
          </a:p>
          <a:p>
            <a:pPr marL="342900" indent="-342900">
              <a:buAutoNum type="arabicPeriod"/>
            </a:pPr>
            <a:endParaRPr lang="en-GB" dirty="0"/>
          </a:p>
          <a:p>
            <a:pPr marL="342900" indent="-342900">
              <a:buAutoNum type="arabicPeriod"/>
            </a:pPr>
            <a:r>
              <a:rPr lang="en-GB" dirty="0"/>
              <a:t>Most people prefer to pay less price.</a:t>
            </a:r>
          </a:p>
          <a:p>
            <a:pPr marL="342900" indent="-342900">
              <a:buAutoNum type="arabicPeriod"/>
            </a:pPr>
            <a:endParaRPr lang="en-GB" dirty="0"/>
          </a:p>
          <a:p>
            <a:pPr marL="342900" indent="-342900">
              <a:buAutoNum type="arabicPeriod"/>
            </a:pPr>
            <a:r>
              <a:rPr lang="en-GB" dirty="0"/>
              <a:t>If there are more number of Reviews for particular Neighbourhood group that means that place is a tourist place.</a:t>
            </a:r>
          </a:p>
          <a:p>
            <a:pPr marL="342900" indent="-342900">
              <a:buAutoNum type="arabicPeriod"/>
            </a:pPr>
            <a:endParaRPr lang="en-GB" dirty="0"/>
          </a:p>
          <a:p>
            <a:pPr marL="342900" indent="-342900">
              <a:buAutoNum type="arabicPeriod"/>
            </a:pPr>
            <a:r>
              <a:rPr lang="en-GB" dirty="0"/>
              <a:t>If people are not staying more then one night means they are travellers.</a:t>
            </a:r>
            <a:r>
              <a:rPr lang="en-GB" b="0" i="0" dirty="0">
                <a:solidFill>
                  <a:srgbClr val="212121"/>
                </a:solidFill>
                <a:effectLst/>
                <a:latin typeface="Roboto" panose="02000000000000000000" pitchFamily="2" charset="0"/>
              </a:rPr>
              <a:t>  </a:t>
            </a:r>
          </a:p>
          <a:p>
            <a:pPr marL="342900" indent="-342900">
              <a:buAutoNum type="arabicPeriod"/>
            </a:pPr>
            <a:endParaRPr lang="en-GB" b="0" i="0" dirty="0">
              <a:solidFill>
                <a:srgbClr val="212121"/>
              </a:solidFill>
              <a:effectLst/>
              <a:latin typeface="Roboto" panose="02000000000000000000" pitchFamily="2" charset="0"/>
            </a:endParaRPr>
          </a:p>
          <a:p>
            <a:pPr marL="342900" indent="-342900">
              <a:buAutoNum type="arabicPeriod"/>
            </a:pPr>
            <a:r>
              <a:rPr lang="en-GB" b="0" i="0" dirty="0">
                <a:solidFill>
                  <a:srgbClr val="212121"/>
                </a:solidFill>
                <a:effectLst/>
                <a:latin typeface="Roboto" panose="02000000000000000000" pitchFamily="2" charset="0"/>
              </a:rPr>
              <a:t>we proceeded with analysing boroughs and neighbourhood listing densities and what areas were more popular than another.</a:t>
            </a:r>
          </a:p>
          <a:p>
            <a:pPr marL="342900" indent="-342900">
              <a:buAutoNum type="arabicPeriod"/>
            </a:pPr>
            <a:endParaRPr lang="en-GB" dirty="0">
              <a:solidFill>
                <a:srgbClr val="212121"/>
              </a:solidFill>
              <a:latin typeface="Roboto" panose="02000000000000000000" pitchFamily="2" charset="0"/>
            </a:endParaRPr>
          </a:p>
          <a:p>
            <a:pPr marL="342900" indent="-342900">
              <a:buAutoNum type="arabicPeriod"/>
            </a:pPr>
            <a:r>
              <a:rPr lang="en-GB" b="0" i="0" dirty="0">
                <a:solidFill>
                  <a:srgbClr val="212121"/>
                </a:solidFill>
                <a:effectLst/>
                <a:latin typeface="Roboto" panose="02000000000000000000" pitchFamily="2" charset="0"/>
              </a:rPr>
              <a:t> From the entire analysis on Airbnb bookings analysis , Our assumptions before analysis went totally different after getting results from the analysis.</a:t>
            </a:r>
            <a:endParaRPr lang="en-GB" dirty="0"/>
          </a:p>
          <a:p>
            <a:pPr marL="342900" indent="-342900">
              <a:buAutoNum type="arabicPeriod"/>
            </a:pPr>
            <a:endParaRPr lang="en-GB" dirty="0"/>
          </a:p>
          <a:p>
            <a:pPr marL="342900" indent="-342900">
              <a:buAutoNum type="arabicPeriod"/>
            </a:pPr>
            <a:endParaRPr lang="en-GB" dirty="0"/>
          </a:p>
          <a:p>
            <a:pPr marL="342900" indent="-342900">
              <a:buAutoNum type="arabicPeriod"/>
            </a:pPr>
            <a:endParaRPr lang="en-GB" dirty="0"/>
          </a:p>
          <a:p>
            <a:pPr marL="342900" indent="-342900">
              <a:buAutoNum type="arabicPeriod"/>
            </a:pPr>
            <a:endParaRPr lang="en-IN" dirty="0"/>
          </a:p>
        </p:txBody>
      </p:sp>
      <p:sp>
        <p:nvSpPr>
          <p:cNvPr id="4" name="Rectangle: Rounded Corners 3">
            <a:extLst>
              <a:ext uri="{FF2B5EF4-FFF2-40B4-BE49-F238E27FC236}">
                <a16:creationId xmlns:a16="http://schemas.microsoft.com/office/drawing/2014/main" id="{4999CF2B-8643-4588-A681-3AF94F96FEEC}"/>
              </a:ext>
            </a:extLst>
          </p:cNvPr>
          <p:cNvSpPr/>
          <p:nvPr/>
        </p:nvSpPr>
        <p:spPr>
          <a:xfrm>
            <a:off x="87462" y="250309"/>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Results &amp; Conclusions:</a:t>
            </a:r>
            <a:endParaRPr lang="en-IN" b="1" i="1" dirty="0">
              <a:solidFill>
                <a:schemeClr val="accent2"/>
              </a:solidFill>
            </a:endParaRPr>
          </a:p>
        </p:txBody>
      </p:sp>
      <p:pic>
        <p:nvPicPr>
          <p:cNvPr id="5" name="Picture 4">
            <a:extLst>
              <a:ext uri="{FF2B5EF4-FFF2-40B4-BE49-F238E27FC236}">
                <a16:creationId xmlns:a16="http://schemas.microsoft.com/office/drawing/2014/main" id="{82011D57-4BF0-49F7-A7C5-395519730D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2317" y="293985"/>
            <a:ext cx="557655" cy="366658"/>
          </a:xfrm>
          <a:prstGeom prst="rect">
            <a:avLst/>
          </a:prstGeom>
        </p:spPr>
      </p:pic>
    </p:spTree>
    <p:extLst>
      <p:ext uri="{BB962C8B-B14F-4D97-AF65-F5344CB8AC3E}">
        <p14:creationId xmlns:p14="http://schemas.microsoft.com/office/powerpoint/2010/main" val="97031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217D22-6D02-4062-A858-CC8A35A51095}"/>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Challenges Faced   </a:t>
            </a:r>
            <a:endParaRPr lang="en-IN" b="1" i="1" dirty="0">
              <a:solidFill>
                <a:schemeClr val="accent2"/>
              </a:solidFill>
            </a:endParaRPr>
          </a:p>
        </p:txBody>
      </p:sp>
      <p:sp>
        <p:nvSpPr>
          <p:cNvPr id="2" name="TextBox 1">
            <a:extLst>
              <a:ext uri="{FF2B5EF4-FFF2-40B4-BE49-F238E27FC236}">
                <a16:creationId xmlns:a16="http://schemas.microsoft.com/office/drawing/2014/main" id="{591FA2DD-6A29-43C4-979E-2F2341EAD976}"/>
              </a:ext>
            </a:extLst>
          </p:cNvPr>
          <p:cNvSpPr txBox="1"/>
          <p:nvPr/>
        </p:nvSpPr>
        <p:spPr>
          <a:xfrm>
            <a:off x="598714" y="1012372"/>
            <a:ext cx="4767943"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t>Understanding Problem Statement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Reading the dataset and Understanding the meaning of some columns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For Answering some questions we had to understand the business model of Airbnb &amp; </a:t>
            </a:r>
            <a:r>
              <a:rPr lang="en-IN" sz="1600" dirty="0" err="1"/>
              <a:t>Geograpy</a:t>
            </a:r>
            <a:r>
              <a:rPr lang="en-IN" sz="1600" dirty="0"/>
              <a:t> of New York city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Handling </a:t>
            </a:r>
            <a:r>
              <a:rPr lang="en-IN" sz="1600" dirty="0" err="1"/>
              <a:t>NaN</a:t>
            </a:r>
            <a:r>
              <a:rPr lang="en-IN" sz="1600" dirty="0"/>
              <a:t> values and duplicates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Designing multiple visualisations to summarize the information in the dataset and successfully communicate the results and trends to clints/readers</a:t>
            </a:r>
          </a:p>
        </p:txBody>
      </p:sp>
      <p:pic>
        <p:nvPicPr>
          <p:cNvPr id="8" name="Picture 7">
            <a:extLst>
              <a:ext uri="{FF2B5EF4-FFF2-40B4-BE49-F238E27FC236}">
                <a16:creationId xmlns:a16="http://schemas.microsoft.com/office/drawing/2014/main" id="{B0405B3C-3088-47BB-A8DA-A8686E22DC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6657" y="833656"/>
            <a:ext cx="3581400" cy="3733536"/>
          </a:xfrm>
          <a:prstGeom prst="rect">
            <a:avLst/>
          </a:prstGeom>
        </p:spPr>
      </p:pic>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34E38D3A-C74D-480F-9B32-26A6C0E60EE0}"/>
                  </a:ext>
                </a:extLst>
              </p:cNvPr>
              <p:cNvGraphicFramePr>
                <a:graphicFrameLocks noChangeAspect="1"/>
              </p:cNvGraphicFramePr>
              <p:nvPr>
                <p:extLst>
                  <p:ext uri="{D42A27DB-BD31-4B8C-83A1-F6EECF244321}">
                    <p14:modId xmlns:p14="http://schemas.microsoft.com/office/powerpoint/2010/main" val="3072084805"/>
                  </p:ext>
                </p:extLst>
              </p:nvPr>
            </p:nvGraphicFramePr>
            <p:xfrm rot="260749">
              <a:off x="598713" y="179751"/>
              <a:ext cx="299062" cy="485739"/>
            </p:xfrm>
            <a:graphic>
              <a:graphicData uri="http://schemas.microsoft.com/office/drawing/2017/model3d">
                <am3d:model3d r:embed="rId4">
                  <am3d:spPr>
                    <a:xfrm rot="260749">
                      <a:off x="0" y="0"/>
                      <a:ext cx="299062" cy="48573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987" ay="887689" az="149965"/>
                    <am3d:postTrans dx="0" dy="0" dz="0"/>
                  </am3d:trans>
                  <am3d:raster rName="Office3DRenderer" rVer="16.0.8326">
                    <am3d:blip r:embed="rId5"/>
                  </am3d:raster>
                  <am3d:objViewport viewportSz="569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34E38D3A-C74D-480F-9B32-26A6C0E60EE0}"/>
                  </a:ext>
                </a:extLst>
              </p:cNvPr>
              <p:cNvPicPr>
                <a:picLocks noGrp="1" noRot="1" noChangeAspect="1" noMove="1" noResize="1" noEditPoints="1" noAdjustHandles="1" noChangeArrowheads="1" noChangeShapeType="1" noCrop="1"/>
              </p:cNvPicPr>
              <p:nvPr/>
            </p:nvPicPr>
            <p:blipFill>
              <a:blip r:embed="rId5"/>
              <a:stretch>
                <a:fillRect/>
              </a:stretch>
            </p:blipFill>
            <p:spPr>
              <a:xfrm rot="260749">
                <a:off x="598713" y="179751"/>
                <a:ext cx="299062" cy="485739"/>
              </a:xfrm>
              <a:prstGeom prst="rect">
                <a:avLst/>
              </a:prstGeom>
            </p:spPr>
          </p:pic>
        </mc:Fallback>
      </mc:AlternateContent>
    </p:spTree>
    <p:extLst>
      <p:ext uri="{BB962C8B-B14F-4D97-AF65-F5344CB8AC3E}">
        <p14:creationId xmlns:p14="http://schemas.microsoft.com/office/powerpoint/2010/main" val="3905093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CC82F0-91CE-40D4-8475-71896AEEFA88}"/>
              </a:ext>
            </a:extLst>
          </p:cNvPr>
          <p:cNvSpPr/>
          <p:nvPr/>
        </p:nvSpPr>
        <p:spPr>
          <a:xfrm>
            <a:off x="274074" y="172485"/>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Summary</a:t>
            </a:r>
            <a:endParaRPr lang="en-IN" b="1" i="1" dirty="0">
              <a:solidFill>
                <a:schemeClr val="accent2"/>
              </a:solidFill>
            </a:endParaRPr>
          </a:p>
        </p:txBody>
      </p:sp>
      <p:sp>
        <p:nvSpPr>
          <p:cNvPr id="6" name="TextBox 5">
            <a:extLst>
              <a:ext uri="{FF2B5EF4-FFF2-40B4-BE49-F238E27FC236}">
                <a16:creationId xmlns:a16="http://schemas.microsoft.com/office/drawing/2014/main" id="{54AD47CB-829E-48F9-8F9D-CE613D134A00}"/>
              </a:ext>
            </a:extLst>
          </p:cNvPr>
          <p:cNvSpPr txBox="1"/>
          <p:nvPr/>
        </p:nvSpPr>
        <p:spPr>
          <a:xfrm>
            <a:off x="637953" y="911086"/>
            <a:ext cx="7831133" cy="3323987"/>
          </a:xfrm>
          <a:prstGeom prst="rect">
            <a:avLst/>
          </a:prstGeom>
          <a:noFill/>
        </p:spPr>
        <p:txBody>
          <a:bodyPr wrap="square">
            <a:spAutoFit/>
          </a:bodyPr>
          <a:lstStyle/>
          <a:p>
            <a:pPr marL="285750" indent="-285750">
              <a:buFont typeface="Wingdings" panose="05000000000000000000" pitchFamily="2" charset="2"/>
              <a:buChar char="v"/>
            </a:pPr>
            <a:r>
              <a:rPr lang="en-GB" b="0" i="0" dirty="0">
                <a:solidFill>
                  <a:srgbClr val="212121"/>
                </a:solidFill>
                <a:effectLst/>
                <a:latin typeface="Roboto" panose="02000000000000000000" pitchFamily="2" charset="0"/>
              </a:rPr>
              <a:t>Airbnb dataset-2019 appeared to be a very rich dataset with a variety of columns that allowed us to do deep data exploration on each significant column presented. </a:t>
            </a:r>
          </a:p>
          <a:p>
            <a:pPr marL="285750" indent="-285750">
              <a:buFont typeface="Wingdings" panose="05000000000000000000" pitchFamily="2" charset="2"/>
              <a:buChar char="v"/>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v"/>
            </a:pPr>
            <a:r>
              <a:rPr lang="en-GB" b="0" i="0" dirty="0">
                <a:solidFill>
                  <a:srgbClr val="212121"/>
                </a:solidFill>
                <a:effectLst/>
                <a:latin typeface="Roboto" panose="02000000000000000000" pitchFamily="2" charset="0"/>
              </a:rPr>
              <a:t>First, we have found hosts that take good advantage of the Airbnb platform and provide the most listings; we found that our top host has 327 listings. </a:t>
            </a:r>
          </a:p>
          <a:p>
            <a:pPr marL="285750" indent="-285750">
              <a:buFont typeface="Wingdings" panose="05000000000000000000" pitchFamily="2" charset="2"/>
              <a:buChar char="v"/>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v"/>
            </a:pPr>
            <a:r>
              <a:rPr lang="en-GB" b="0" i="0" dirty="0">
                <a:solidFill>
                  <a:srgbClr val="212121"/>
                </a:solidFill>
                <a:effectLst/>
                <a:latin typeface="Roboto" panose="02000000000000000000" pitchFamily="2" charset="0"/>
              </a:rPr>
              <a:t>After that, we proceeded with analysing boroughs and neighbourhood listing densities and what areas were more popular than another.</a:t>
            </a:r>
          </a:p>
          <a:p>
            <a:pPr marL="285750" indent="-285750">
              <a:buFont typeface="Wingdings" panose="05000000000000000000" pitchFamily="2" charset="2"/>
              <a:buChar char="v"/>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v"/>
            </a:pPr>
            <a:r>
              <a:rPr lang="en-GB" b="0" i="0" dirty="0">
                <a:solidFill>
                  <a:srgbClr val="212121"/>
                </a:solidFill>
                <a:effectLst/>
                <a:latin typeface="Roboto" panose="02000000000000000000" pitchFamily="2" charset="0"/>
              </a:rPr>
              <a:t> From the entire analysis on Airbnb bookings analysis , Our assumptions before analysis went totally different after getting results from the analysis.</a:t>
            </a:r>
          </a:p>
          <a:p>
            <a:pPr marL="285750" indent="-285750">
              <a:buFont typeface="Wingdings" panose="05000000000000000000" pitchFamily="2" charset="2"/>
              <a:buChar char="v"/>
            </a:pPr>
            <a:endParaRPr lang="en-GB" b="0" i="0" dirty="0">
              <a:solidFill>
                <a:srgbClr val="212121"/>
              </a:solidFill>
              <a:effectLst/>
              <a:latin typeface="Roboto" panose="02000000000000000000" pitchFamily="2" charset="0"/>
            </a:endParaRPr>
          </a:p>
          <a:p>
            <a:pPr marL="285750" indent="-285750">
              <a:buFont typeface="Wingdings" panose="05000000000000000000" pitchFamily="2" charset="2"/>
              <a:buChar char="v"/>
            </a:pPr>
            <a:r>
              <a:rPr lang="en-GB" b="0" i="0" dirty="0">
                <a:solidFill>
                  <a:srgbClr val="212121"/>
                </a:solidFill>
                <a:effectLst/>
                <a:latin typeface="Roboto" panose="02000000000000000000" pitchFamily="2" charset="0"/>
              </a:rPr>
              <a:t> The whole EDA process gave very fascinating results and insights that will be helpful for business development and expansion, budget allocations and focussing on things people prefer. Italicized</a:t>
            </a:r>
            <a:r>
              <a:rPr lang="en-GB" b="0" i="1" dirty="0">
                <a:solidFill>
                  <a:srgbClr val="212121"/>
                </a:solidFill>
                <a:effectLst/>
                <a:latin typeface="Roboto" panose="02000000000000000000" pitchFamily="2" charset="0"/>
              </a:rPr>
              <a:t> text</a:t>
            </a:r>
            <a:endParaRPr lang="en-IN" dirty="0"/>
          </a:p>
        </p:txBody>
      </p:sp>
      <p:pic>
        <p:nvPicPr>
          <p:cNvPr id="7" name="Picture 6">
            <a:extLst>
              <a:ext uri="{FF2B5EF4-FFF2-40B4-BE49-F238E27FC236}">
                <a16:creationId xmlns:a16="http://schemas.microsoft.com/office/drawing/2014/main" id="{92407B2E-AFEF-45A2-9615-510AFC44FE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67321" y="3898772"/>
            <a:ext cx="1609370" cy="1072243"/>
          </a:xfrm>
          <a:prstGeom prst="rect">
            <a:avLst/>
          </a:prstGeom>
        </p:spPr>
      </p:pic>
    </p:spTree>
    <p:extLst>
      <p:ext uri="{BB962C8B-B14F-4D97-AF65-F5344CB8AC3E}">
        <p14:creationId xmlns:p14="http://schemas.microsoft.com/office/powerpoint/2010/main" val="180249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48735F-D91D-42E4-B707-494845BB5EA9}"/>
              </a:ext>
            </a:extLst>
          </p:cNvPr>
          <p:cNvSpPr/>
          <p:nvPr/>
        </p:nvSpPr>
        <p:spPr>
          <a:xfrm>
            <a:off x="274075" y="140587"/>
            <a:ext cx="7972148" cy="449288"/>
          </a:xfrm>
          <a:prstGeom prst="roundRect">
            <a:avLst/>
          </a:prstGeom>
          <a:solidFill>
            <a:schemeClr val="bg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Refences and links   </a:t>
            </a:r>
            <a:endParaRPr lang="en-IN" b="1" i="1" dirty="0">
              <a:solidFill>
                <a:schemeClr val="accent2"/>
              </a:solidFill>
            </a:endParaRPr>
          </a:p>
        </p:txBody>
      </p:sp>
      <p:pic>
        <p:nvPicPr>
          <p:cNvPr id="4" name="Picture 3">
            <a:extLst>
              <a:ext uri="{FF2B5EF4-FFF2-40B4-BE49-F238E27FC236}">
                <a16:creationId xmlns:a16="http://schemas.microsoft.com/office/drawing/2014/main" id="{26BAA92C-8D63-407D-AE98-45FA798F49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1" y="818021"/>
            <a:ext cx="4455042" cy="4184892"/>
          </a:xfrm>
          <a:prstGeom prst="rect">
            <a:avLst/>
          </a:prstGeom>
        </p:spPr>
      </p:pic>
      <p:sp>
        <p:nvSpPr>
          <p:cNvPr id="3" name="TextBox 2">
            <a:extLst>
              <a:ext uri="{FF2B5EF4-FFF2-40B4-BE49-F238E27FC236}">
                <a16:creationId xmlns:a16="http://schemas.microsoft.com/office/drawing/2014/main" id="{57B5EE02-5F6D-49CD-B8E5-DB767038854D}"/>
              </a:ext>
            </a:extLst>
          </p:cNvPr>
          <p:cNvSpPr txBox="1"/>
          <p:nvPr/>
        </p:nvSpPr>
        <p:spPr>
          <a:xfrm>
            <a:off x="609599" y="818021"/>
            <a:ext cx="3069772" cy="1384995"/>
          </a:xfrm>
          <a:prstGeom prst="rect">
            <a:avLst/>
          </a:prstGeom>
          <a:noFill/>
        </p:spPr>
        <p:txBody>
          <a:bodyPr wrap="square" rtlCol="0">
            <a:spAutoFit/>
          </a:bodyPr>
          <a:lstStyle/>
          <a:p>
            <a:pPr marL="285750" indent="-285750">
              <a:buFont typeface="Wingdings" panose="05000000000000000000" pitchFamily="2" charset="2"/>
              <a:buChar char="ü"/>
            </a:pPr>
            <a:r>
              <a:rPr lang="en-IN" dirty="0"/>
              <a:t>Greeks for </a:t>
            </a:r>
            <a:r>
              <a:rPr lang="en-IN" dirty="0" err="1"/>
              <a:t>greeks</a:t>
            </a:r>
            <a:endParaRPr lang="en-IN" dirty="0"/>
          </a:p>
          <a:p>
            <a:pPr marL="285750" indent="-285750">
              <a:buFont typeface="Wingdings" panose="05000000000000000000" pitchFamily="2" charset="2"/>
              <a:buChar char="ü"/>
            </a:pPr>
            <a:r>
              <a:rPr lang="en-IN" dirty="0"/>
              <a:t>analytics Vidhya</a:t>
            </a:r>
          </a:p>
          <a:p>
            <a:pPr marL="285750" indent="-285750">
              <a:buFont typeface="Wingdings" panose="05000000000000000000" pitchFamily="2" charset="2"/>
              <a:buChar char="ü"/>
            </a:pPr>
            <a:r>
              <a:rPr lang="en-IN" dirty="0"/>
              <a:t>Stack overflow</a:t>
            </a:r>
          </a:p>
          <a:p>
            <a:pPr marL="285750" indent="-285750">
              <a:buFont typeface="Wingdings" panose="05000000000000000000" pitchFamily="2" charset="2"/>
              <a:buChar char="ü"/>
            </a:pPr>
            <a:r>
              <a:rPr lang="en-IN" dirty="0"/>
              <a:t>Airbnb official site</a:t>
            </a:r>
          </a:p>
          <a:p>
            <a:pPr marL="285750" indent="-285750">
              <a:buFont typeface="Wingdings" panose="05000000000000000000" pitchFamily="2" charset="2"/>
              <a:buChar char="ü"/>
            </a:pPr>
            <a:r>
              <a:rPr lang="en-IN" dirty="0"/>
              <a:t>Google maps</a:t>
            </a:r>
          </a:p>
          <a:p>
            <a:pPr marL="285750" indent="-285750">
              <a:buFont typeface="Wingdings" panose="05000000000000000000" pitchFamily="2" charset="2"/>
              <a:buChar char="ü"/>
            </a:pPr>
            <a:r>
              <a:rPr lang="en-IN" dirty="0"/>
              <a:t>Quora</a:t>
            </a:r>
          </a:p>
        </p:txBody>
      </p:sp>
      <p:sp>
        <p:nvSpPr>
          <p:cNvPr id="5" name="TextBox 4">
            <a:extLst>
              <a:ext uri="{FF2B5EF4-FFF2-40B4-BE49-F238E27FC236}">
                <a16:creationId xmlns:a16="http://schemas.microsoft.com/office/drawing/2014/main" id="{86B835ED-B868-40F4-8088-37FB132C446D}"/>
              </a:ext>
            </a:extLst>
          </p:cNvPr>
          <p:cNvSpPr txBox="1"/>
          <p:nvPr/>
        </p:nvSpPr>
        <p:spPr>
          <a:xfrm>
            <a:off x="457200" y="2571750"/>
            <a:ext cx="1608133" cy="1169551"/>
          </a:xfrm>
          <a:prstGeom prst="rect">
            <a:avLst/>
          </a:prstGeom>
          <a:noFill/>
        </p:spPr>
        <p:txBody>
          <a:bodyPr wrap="none" rtlCol="0">
            <a:spAutoFit/>
          </a:bodyPr>
          <a:lstStyle/>
          <a:p>
            <a:r>
              <a:rPr lang="en-IN" dirty="0"/>
              <a:t>Git hub link:</a:t>
            </a:r>
          </a:p>
          <a:p>
            <a:endParaRPr lang="en-IN" dirty="0"/>
          </a:p>
          <a:p>
            <a:r>
              <a:rPr lang="en-IN" dirty="0"/>
              <a:t>Google Drive link:</a:t>
            </a:r>
          </a:p>
          <a:p>
            <a:endParaRPr lang="en-IN" dirty="0"/>
          </a:p>
          <a:p>
            <a:r>
              <a:rPr lang="en-IN" dirty="0"/>
              <a:t>Google </a:t>
            </a:r>
            <a:r>
              <a:rPr lang="en-IN" dirty="0" err="1"/>
              <a:t>colab</a:t>
            </a:r>
            <a:r>
              <a:rPr lang="en-IN" dirty="0"/>
              <a:t> link:</a:t>
            </a:r>
          </a:p>
        </p:txBody>
      </p:sp>
    </p:spTree>
    <p:extLst>
      <p:ext uri="{BB962C8B-B14F-4D97-AF65-F5344CB8AC3E}">
        <p14:creationId xmlns:p14="http://schemas.microsoft.com/office/powerpoint/2010/main" val="389237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C91C3-BD2B-4A0F-BA95-7DE8F177813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Airbnb</a:t>
            </a:r>
            <a:endParaRPr lang="en-IN" b="1" i="1" dirty="0">
              <a:solidFill>
                <a:schemeClr val="accent2"/>
              </a:solidFill>
            </a:endParaRPr>
          </a:p>
        </p:txBody>
      </p:sp>
      <p:pic>
        <p:nvPicPr>
          <p:cNvPr id="3" name="Picture 2">
            <a:extLst>
              <a:ext uri="{FF2B5EF4-FFF2-40B4-BE49-F238E27FC236}">
                <a16:creationId xmlns:a16="http://schemas.microsoft.com/office/drawing/2014/main" id="{4BB9BA1E-1FF7-43DF-889F-2CF53D93EB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0264" y="121518"/>
            <a:ext cx="632613" cy="386284"/>
          </a:xfrm>
          <a:prstGeom prst="rect">
            <a:avLst/>
          </a:prstGeom>
        </p:spPr>
      </p:pic>
      <p:sp>
        <p:nvSpPr>
          <p:cNvPr id="5" name="TextBox 4">
            <a:extLst>
              <a:ext uri="{FF2B5EF4-FFF2-40B4-BE49-F238E27FC236}">
                <a16:creationId xmlns:a16="http://schemas.microsoft.com/office/drawing/2014/main" id="{FC7BC7D1-D5A8-4A7A-AFEB-C5D8F41FC0EF}"/>
              </a:ext>
            </a:extLst>
          </p:cNvPr>
          <p:cNvSpPr txBox="1"/>
          <p:nvPr/>
        </p:nvSpPr>
        <p:spPr>
          <a:xfrm>
            <a:off x="325282" y="831213"/>
            <a:ext cx="8445856" cy="1388204"/>
          </a:xfrm>
          <a:prstGeom prst="rect">
            <a:avLst/>
          </a:prstGeom>
          <a:noFill/>
        </p:spPr>
        <p:txBody>
          <a:bodyPr wrap="square">
            <a:spAutoFit/>
          </a:bodyPr>
          <a:lstStyle/>
          <a:p>
            <a:r>
              <a:rPr lang="en-GB" dirty="0">
                <a:latin typeface="+mn-lt"/>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GB" dirty="0" err="1">
                <a:latin typeface="+mn-lt"/>
              </a:rPr>
              <a:t>Chesky</a:t>
            </a:r>
            <a:r>
              <a:rPr lang="en-GB" dirty="0">
                <a:latin typeface="+mn-lt"/>
              </a:rPr>
              <a:t>, Nathan </a:t>
            </a:r>
            <a:r>
              <a:rPr lang="en-GB" dirty="0" err="1">
                <a:latin typeface="+mn-lt"/>
              </a:rPr>
              <a:t>Blecharczyk</a:t>
            </a:r>
            <a:r>
              <a:rPr lang="en-GB" dirty="0">
                <a:latin typeface="+mn-lt"/>
              </a:rPr>
              <a:t> and Joe </a:t>
            </a:r>
            <a:r>
              <a:rPr lang="en-GB" dirty="0" err="1">
                <a:latin typeface="+mn-lt"/>
              </a:rPr>
              <a:t>Gebbia</a:t>
            </a:r>
            <a:r>
              <a:rPr lang="en-GB" dirty="0">
                <a:latin typeface="+mn-lt"/>
              </a:rPr>
              <a:t>. Airbnb is a shortened version of its original name, AirBedandBreakfast.com.</a:t>
            </a:r>
            <a:endParaRPr lang="en-IN" dirty="0">
              <a:latin typeface="+mn-lt"/>
            </a:endParaRPr>
          </a:p>
        </p:txBody>
      </p:sp>
      <p:pic>
        <p:nvPicPr>
          <p:cNvPr id="7" name="Picture 6">
            <a:extLst>
              <a:ext uri="{FF2B5EF4-FFF2-40B4-BE49-F238E27FC236}">
                <a16:creationId xmlns:a16="http://schemas.microsoft.com/office/drawing/2014/main" id="{72257375-EAF5-4DBA-B2AE-448BAC062006}"/>
              </a:ext>
            </a:extLst>
          </p:cNvPr>
          <p:cNvPicPr>
            <a:picLocks noChangeAspect="1"/>
          </p:cNvPicPr>
          <p:nvPr/>
        </p:nvPicPr>
        <p:blipFill>
          <a:blip r:embed="rId4"/>
          <a:stretch>
            <a:fillRect/>
          </a:stretch>
        </p:blipFill>
        <p:spPr>
          <a:xfrm>
            <a:off x="423730" y="2414726"/>
            <a:ext cx="8027811" cy="2174289"/>
          </a:xfrm>
          <a:prstGeom prst="rect">
            <a:avLst/>
          </a:prstGeom>
        </p:spPr>
      </p:pic>
    </p:spTree>
    <p:extLst>
      <p:ext uri="{BB962C8B-B14F-4D97-AF65-F5344CB8AC3E}">
        <p14:creationId xmlns:p14="http://schemas.microsoft.com/office/powerpoint/2010/main" val="106907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763959-1ACE-4EF2-B520-501A3AE35DCD}"/>
              </a:ext>
            </a:extLst>
          </p:cNvPr>
          <p:cNvSpPr txBox="1"/>
          <p:nvPr/>
        </p:nvSpPr>
        <p:spPr>
          <a:xfrm>
            <a:off x="501588" y="715804"/>
            <a:ext cx="8140823" cy="954107"/>
          </a:xfrm>
          <a:prstGeom prst="rect">
            <a:avLst/>
          </a:prstGeom>
          <a:noFill/>
        </p:spPr>
        <p:txBody>
          <a:bodyPr wrap="square">
            <a:spAutoFit/>
          </a:bodyPr>
          <a:lstStyle/>
          <a:p>
            <a:r>
              <a:rPr lang="en-GB" dirty="0"/>
              <a:t>Exploratory Data Analysis (EDA) is the process of visualizing and analysing data to extract insights from it. In other words, EDA is the process of summarizing important characteristics of data in order to gain better understanding of the dataset.</a:t>
            </a:r>
          </a:p>
          <a:p>
            <a:endParaRPr lang="en-IN" dirty="0"/>
          </a:p>
        </p:txBody>
      </p:sp>
      <p:sp>
        <p:nvSpPr>
          <p:cNvPr id="4" name="Rectangle: Rounded Corners 3">
            <a:extLst>
              <a:ext uri="{FF2B5EF4-FFF2-40B4-BE49-F238E27FC236}">
                <a16:creationId xmlns:a16="http://schemas.microsoft.com/office/drawing/2014/main" id="{0D07E0FF-890A-4B13-B8D2-7164A065A841}"/>
              </a:ext>
            </a:extLst>
          </p:cNvPr>
          <p:cNvSpPr/>
          <p:nvPr/>
        </p:nvSpPr>
        <p:spPr>
          <a:xfrm>
            <a:off x="325282" y="83369"/>
            <a:ext cx="7972147" cy="4625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b="1" i="1" dirty="0">
                <a:solidFill>
                  <a:schemeClr val="accent2"/>
                </a:solidFill>
              </a:rPr>
              <a:t>Introduction to Exploratory Data Analysis</a:t>
            </a:r>
            <a:endParaRPr lang="en-IN" b="1" i="1" dirty="0">
              <a:solidFill>
                <a:schemeClr val="accent2"/>
              </a:solidFill>
            </a:endParaRPr>
          </a:p>
        </p:txBody>
      </p:sp>
      <p:sp>
        <p:nvSpPr>
          <p:cNvPr id="6" name="TextBox 5">
            <a:extLst>
              <a:ext uri="{FF2B5EF4-FFF2-40B4-BE49-F238E27FC236}">
                <a16:creationId xmlns:a16="http://schemas.microsoft.com/office/drawing/2014/main" id="{A95944DC-7BBA-4291-AF4B-A2C0C1B347C5}"/>
              </a:ext>
            </a:extLst>
          </p:cNvPr>
          <p:cNvSpPr txBox="1"/>
          <p:nvPr/>
        </p:nvSpPr>
        <p:spPr>
          <a:xfrm>
            <a:off x="501588" y="1519326"/>
            <a:ext cx="8377329" cy="523220"/>
          </a:xfrm>
          <a:prstGeom prst="rect">
            <a:avLst/>
          </a:prstGeom>
          <a:noFill/>
        </p:spPr>
        <p:txBody>
          <a:bodyPr wrap="square">
            <a:spAutoFit/>
          </a:bodyPr>
          <a:lstStyle/>
          <a:p>
            <a:r>
              <a:rPr lang="en-GB" dirty="0"/>
              <a:t>EDA is very essential because it is a good practice to first understand the problem statement and the various relationships between the data features before getting your hands dirty.</a:t>
            </a:r>
            <a:endParaRPr lang="en-IN" dirty="0"/>
          </a:p>
        </p:txBody>
      </p:sp>
      <p:sp>
        <p:nvSpPr>
          <p:cNvPr id="8" name="TextBox 7">
            <a:extLst>
              <a:ext uri="{FF2B5EF4-FFF2-40B4-BE49-F238E27FC236}">
                <a16:creationId xmlns:a16="http://schemas.microsoft.com/office/drawing/2014/main" id="{E23E8D81-8A2B-49A5-A072-B0D59241E6BA}"/>
              </a:ext>
            </a:extLst>
          </p:cNvPr>
          <p:cNvSpPr txBox="1"/>
          <p:nvPr/>
        </p:nvSpPr>
        <p:spPr>
          <a:xfrm>
            <a:off x="548195" y="2146848"/>
            <a:ext cx="8047608" cy="954107"/>
          </a:xfrm>
          <a:prstGeom prst="rect">
            <a:avLst/>
          </a:prstGeom>
          <a:noFill/>
        </p:spPr>
        <p:txBody>
          <a:bodyPr wrap="square">
            <a:spAutoFit/>
          </a:bodyPr>
          <a:lstStyle/>
          <a:p>
            <a:r>
              <a:rPr lang="en-GB" b="1" dirty="0"/>
              <a:t>Understanding EDA</a:t>
            </a:r>
          </a:p>
          <a:p>
            <a:r>
              <a:rPr lang="en-GB" dirty="0"/>
              <a:t>To understand the steps involved in EDA, we will use Python as the programming language and </a:t>
            </a:r>
            <a:r>
              <a:rPr lang="en-GB" dirty="0" err="1"/>
              <a:t>Jupyter</a:t>
            </a:r>
            <a:r>
              <a:rPr lang="en-GB" dirty="0"/>
              <a:t> Notebooks because it’s open-source, and not only it’s an excellent IDE but also very good for visualization and presentation.</a:t>
            </a:r>
            <a:endParaRPr lang="en-IN" dirty="0"/>
          </a:p>
        </p:txBody>
      </p:sp>
      <p:pic>
        <p:nvPicPr>
          <p:cNvPr id="11" name="Picture 10">
            <a:extLst>
              <a:ext uri="{FF2B5EF4-FFF2-40B4-BE49-F238E27FC236}">
                <a16:creationId xmlns:a16="http://schemas.microsoft.com/office/drawing/2014/main" id="{D42CB193-E231-47FC-81CC-50CF149B4B15}"/>
              </a:ext>
            </a:extLst>
          </p:cNvPr>
          <p:cNvPicPr>
            <a:picLocks noChangeAspect="1"/>
          </p:cNvPicPr>
          <p:nvPr/>
        </p:nvPicPr>
        <p:blipFill>
          <a:blip r:embed="rId2"/>
          <a:stretch>
            <a:fillRect/>
          </a:stretch>
        </p:blipFill>
        <p:spPr>
          <a:xfrm>
            <a:off x="501588" y="3100954"/>
            <a:ext cx="2225817" cy="1888295"/>
          </a:xfrm>
          <a:prstGeom prst="rect">
            <a:avLst/>
          </a:prstGeom>
        </p:spPr>
      </p:pic>
      <p:sp>
        <p:nvSpPr>
          <p:cNvPr id="15" name="TextBox 14">
            <a:extLst>
              <a:ext uri="{FF2B5EF4-FFF2-40B4-BE49-F238E27FC236}">
                <a16:creationId xmlns:a16="http://schemas.microsoft.com/office/drawing/2014/main" id="{B35917DF-EDF4-4207-BECB-94A1956D46E4}"/>
              </a:ext>
            </a:extLst>
          </p:cNvPr>
          <p:cNvSpPr txBox="1"/>
          <p:nvPr/>
        </p:nvSpPr>
        <p:spPr>
          <a:xfrm>
            <a:off x="3870499" y="2874227"/>
            <a:ext cx="5008418" cy="2246769"/>
          </a:xfrm>
          <a:prstGeom prst="rect">
            <a:avLst/>
          </a:prstGeom>
          <a:noFill/>
        </p:spPr>
        <p:txBody>
          <a:bodyPr wrap="square">
            <a:spAutoFit/>
          </a:bodyPr>
          <a:lstStyle/>
          <a:p>
            <a:endParaRPr lang="en-GB" dirty="0"/>
          </a:p>
          <a:p>
            <a:r>
              <a:rPr lang="en-GB" b="1" i="1" dirty="0"/>
              <a:t>Technically, The primary motive of EDA is to</a:t>
            </a:r>
          </a:p>
          <a:p>
            <a:endParaRPr lang="en-GB" dirty="0"/>
          </a:p>
          <a:p>
            <a:pPr marL="285750" indent="-285750">
              <a:buFont typeface="Arial" panose="020B0604020202020204" pitchFamily="34" charset="0"/>
              <a:buChar char="•"/>
            </a:pPr>
            <a:r>
              <a:rPr lang="en-GB" dirty="0"/>
              <a:t>Examine the data distribution</a:t>
            </a:r>
          </a:p>
          <a:p>
            <a:pPr marL="285750" indent="-285750">
              <a:buFont typeface="Arial" panose="020B0604020202020204" pitchFamily="34" charset="0"/>
              <a:buChar char="•"/>
            </a:pPr>
            <a:r>
              <a:rPr lang="en-GB" dirty="0"/>
              <a:t>Handling missing values of the dataset(a most common issue with every dataset)</a:t>
            </a:r>
          </a:p>
          <a:p>
            <a:pPr marL="285750" indent="-285750">
              <a:buFont typeface="Arial" panose="020B0604020202020204" pitchFamily="34" charset="0"/>
              <a:buChar char="•"/>
            </a:pPr>
            <a:r>
              <a:rPr lang="en-GB" dirty="0"/>
              <a:t>Handling the outliers</a:t>
            </a:r>
          </a:p>
          <a:p>
            <a:pPr marL="285750" indent="-285750">
              <a:buFont typeface="Arial" panose="020B0604020202020204" pitchFamily="34" charset="0"/>
              <a:buChar char="•"/>
            </a:pPr>
            <a:r>
              <a:rPr lang="en-GB" dirty="0"/>
              <a:t>Removing duplicate data</a:t>
            </a:r>
          </a:p>
          <a:p>
            <a:pPr marL="285750" indent="-285750">
              <a:buFont typeface="Arial" panose="020B0604020202020204" pitchFamily="34" charset="0"/>
              <a:buChar char="•"/>
            </a:pPr>
            <a:r>
              <a:rPr lang="en-GB" dirty="0"/>
              <a:t>Encoding the categorical variables</a:t>
            </a:r>
          </a:p>
          <a:p>
            <a:pPr marL="285750" indent="-285750">
              <a:buFont typeface="Arial" panose="020B0604020202020204" pitchFamily="34" charset="0"/>
              <a:buChar char="•"/>
            </a:pPr>
            <a:r>
              <a:rPr lang="en-GB" dirty="0"/>
              <a:t>Normalizing and Scaling</a:t>
            </a:r>
            <a:endParaRPr lang="en-IN" dirty="0"/>
          </a:p>
        </p:txBody>
      </p:sp>
    </p:spTree>
    <p:extLst>
      <p:ext uri="{BB962C8B-B14F-4D97-AF65-F5344CB8AC3E}">
        <p14:creationId xmlns:p14="http://schemas.microsoft.com/office/powerpoint/2010/main" val="181683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BD121F-B4E6-4709-91FB-1CB4344258CC}"/>
              </a:ext>
            </a:extLst>
          </p:cNvPr>
          <p:cNvSpPr/>
          <p:nvPr/>
        </p:nvSpPr>
        <p:spPr>
          <a:xfrm>
            <a:off x="1003711" y="155704"/>
            <a:ext cx="7121980" cy="4829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Problem statement ..</a:t>
            </a:r>
          </a:p>
        </p:txBody>
      </p:sp>
      <p:sp>
        <p:nvSpPr>
          <p:cNvPr id="4" name="TextBox 3">
            <a:extLst>
              <a:ext uri="{FF2B5EF4-FFF2-40B4-BE49-F238E27FC236}">
                <a16:creationId xmlns:a16="http://schemas.microsoft.com/office/drawing/2014/main" id="{30AB9C33-7442-4EFF-8806-E60A6BAC8589}"/>
              </a:ext>
            </a:extLst>
          </p:cNvPr>
          <p:cNvSpPr txBox="1"/>
          <p:nvPr/>
        </p:nvSpPr>
        <p:spPr>
          <a:xfrm>
            <a:off x="336816" y="802035"/>
            <a:ext cx="8162948" cy="4401205"/>
          </a:xfrm>
          <a:prstGeom prst="rect">
            <a:avLst/>
          </a:prstGeom>
          <a:noFill/>
        </p:spPr>
        <p:txBody>
          <a:bodyPr wrap="square">
            <a:spAutoFit/>
          </a:bodyPr>
          <a:lstStyle/>
          <a:p>
            <a:pPr algn="l"/>
            <a:r>
              <a:rPr lang="en-GB" i="0" dirty="0">
                <a:solidFill>
                  <a:srgbClr val="212121"/>
                </a:solidFill>
                <a:effectLst/>
                <a:latin typeface="+mn-lt"/>
              </a:rPr>
              <a:t>Since 2008, guests and hosts have used Airbnb to expand on traveling possibilities and present a more unique, personalized way of experiencing the world. Today, Airbnb became one of a kind service that is used and recognized by the whole world. Data analysis on millions of listings provided through Airbnb is a crucial factor for the company. These millions of listings generate a lot of data - data that can be analysed and used for security, business decisions, understanding of customers' and providers' (hosts) behaviour and performance on the platform, guiding marketing initiatives, implementation of innovative additional services and much more.</a:t>
            </a:r>
          </a:p>
          <a:p>
            <a:pPr algn="l"/>
            <a:endParaRPr lang="en-GB" i="0" dirty="0">
              <a:solidFill>
                <a:srgbClr val="212121"/>
              </a:solidFill>
              <a:effectLst/>
              <a:latin typeface="+mn-lt"/>
            </a:endParaRPr>
          </a:p>
          <a:p>
            <a:pPr marL="285750" indent="-285750" algn="l">
              <a:buFont typeface="Arial" panose="020B0604020202020204" pitchFamily="34" charset="0"/>
              <a:buChar char="•"/>
            </a:pPr>
            <a:r>
              <a:rPr lang="en-GB" i="0" dirty="0">
                <a:solidFill>
                  <a:srgbClr val="212121"/>
                </a:solidFill>
                <a:effectLst/>
                <a:latin typeface="+mn-lt"/>
              </a:rPr>
              <a:t>This dataset has around 49,000 observations in it with 16 columns and it is a mix between categorical and numeric values.</a:t>
            </a:r>
          </a:p>
          <a:p>
            <a:pPr algn="l"/>
            <a:endParaRPr lang="en-GB" i="0" dirty="0">
              <a:solidFill>
                <a:srgbClr val="212121"/>
              </a:solidFill>
              <a:effectLst/>
              <a:latin typeface="+mn-lt"/>
            </a:endParaRPr>
          </a:p>
          <a:p>
            <a:pPr marL="285750" indent="-285750" algn="l">
              <a:buFont typeface="Arial" panose="020B0604020202020204" pitchFamily="34" charset="0"/>
              <a:buChar char="•"/>
            </a:pPr>
            <a:r>
              <a:rPr lang="en-GB" dirty="0">
                <a:solidFill>
                  <a:srgbClr val="212121"/>
                </a:solidFill>
                <a:latin typeface="+mn-lt"/>
              </a:rPr>
              <a:t>Our main objective is to find out the key metrics that influence the listing of properties on the platform.</a:t>
            </a:r>
            <a:endParaRPr lang="en-GB" i="0" dirty="0">
              <a:solidFill>
                <a:srgbClr val="212121"/>
              </a:solidFill>
              <a:effectLst/>
              <a:latin typeface="+mn-lt"/>
            </a:endParaRPr>
          </a:p>
          <a:p>
            <a:pPr marL="285750" indent="-285750" algn="l">
              <a:buFont typeface="Arial" panose="020B0604020202020204" pitchFamily="34" charset="0"/>
              <a:buChar char="•"/>
            </a:pPr>
            <a:endParaRPr lang="en-GB" i="0" dirty="0">
              <a:solidFill>
                <a:srgbClr val="212121"/>
              </a:solidFill>
              <a:effectLst/>
              <a:latin typeface="+mn-lt"/>
            </a:endParaRPr>
          </a:p>
          <a:p>
            <a:pPr marL="285750" indent="-285750" algn="l">
              <a:buFont typeface="Arial" panose="020B0604020202020204" pitchFamily="34" charset="0"/>
              <a:buChar char="•"/>
            </a:pPr>
            <a:r>
              <a:rPr lang="en-GB" dirty="0">
                <a:solidFill>
                  <a:srgbClr val="212121"/>
                </a:solidFill>
                <a:latin typeface="+mn-lt"/>
              </a:rPr>
              <a:t>We will be find out the distribution of every Airbnb listing based on their locations , Including their Price range ,room type, listing name and other related factors</a:t>
            </a:r>
          </a:p>
          <a:p>
            <a:pPr algn="l"/>
            <a:endParaRPr lang="en-GB" dirty="0">
              <a:solidFill>
                <a:srgbClr val="212121"/>
              </a:solidFill>
              <a:latin typeface="+mn-lt"/>
            </a:endParaRPr>
          </a:p>
          <a:p>
            <a:pPr marL="285750" indent="-285750" algn="l">
              <a:buFont typeface="Arial" panose="020B0604020202020204" pitchFamily="34" charset="0"/>
              <a:buChar char="•"/>
            </a:pPr>
            <a:endParaRPr lang="en-GB" b="1" i="0" dirty="0">
              <a:solidFill>
                <a:srgbClr val="212121"/>
              </a:solidFill>
              <a:effectLst/>
              <a:latin typeface="+mn-lt"/>
            </a:endParaRPr>
          </a:p>
          <a:p>
            <a:pPr marL="285750" indent="-285750" algn="l">
              <a:buFont typeface="Arial" panose="020B0604020202020204" pitchFamily="34" charset="0"/>
              <a:buChar char="•"/>
            </a:pPr>
            <a:endParaRPr lang="en-GB" b="1" i="0" dirty="0">
              <a:solidFill>
                <a:srgbClr val="212121"/>
              </a:solidFill>
              <a:effectLst/>
              <a:latin typeface="+mn-lt"/>
            </a:endParaRPr>
          </a:p>
          <a:p>
            <a:pPr algn="l"/>
            <a:endParaRPr lang="en-GB" b="0" i="0" dirty="0">
              <a:solidFill>
                <a:srgbClr val="212121"/>
              </a:solidFill>
              <a:effectLst/>
              <a:latin typeface="+mn-lt"/>
            </a:endParaRPr>
          </a:p>
        </p:txBody>
      </p:sp>
      <p:pic>
        <p:nvPicPr>
          <p:cNvPr id="6" name="Picture 5">
            <a:extLst>
              <a:ext uri="{FF2B5EF4-FFF2-40B4-BE49-F238E27FC236}">
                <a16:creationId xmlns:a16="http://schemas.microsoft.com/office/drawing/2014/main" id="{F965CB3C-3D82-4489-A743-96F93806E2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003711" cy="879251"/>
          </a:xfrm>
          <a:prstGeom prst="rect">
            <a:avLst/>
          </a:prstGeom>
        </p:spPr>
      </p:pic>
    </p:spTree>
    <p:extLst>
      <p:ext uri="{BB962C8B-B14F-4D97-AF65-F5344CB8AC3E}">
        <p14:creationId xmlns:p14="http://schemas.microsoft.com/office/powerpoint/2010/main" val="209193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78A00B5-AA2E-410F-92F6-15834966F2A8}"/>
              </a:ext>
            </a:extLst>
          </p:cNvPr>
          <p:cNvSpPr/>
          <p:nvPr/>
        </p:nvSpPr>
        <p:spPr>
          <a:xfrm>
            <a:off x="336816" y="116853"/>
            <a:ext cx="7996693" cy="527383"/>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Key objectives we are focusing on…</a:t>
            </a:r>
          </a:p>
        </p:txBody>
      </p:sp>
      <p:sp>
        <p:nvSpPr>
          <p:cNvPr id="5" name="TextBox 4">
            <a:extLst>
              <a:ext uri="{FF2B5EF4-FFF2-40B4-BE49-F238E27FC236}">
                <a16:creationId xmlns:a16="http://schemas.microsoft.com/office/drawing/2014/main" id="{A0EFB9D0-E70D-425F-9843-F8772111F64C}"/>
              </a:ext>
            </a:extLst>
          </p:cNvPr>
          <p:cNvSpPr txBox="1"/>
          <p:nvPr/>
        </p:nvSpPr>
        <p:spPr>
          <a:xfrm>
            <a:off x="415635" y="831273"/>
            <a:ext cx="8084129" cy="5047536"/>
          </a:xfrm>
          <a:prstGeom prst="rect">
            <a:avLst/>
          </a:prstGeom>
          <a:noFill/>
        </p:spPr>
        <p:txBody>
          <a:bodyPr wrap="square" rtlCol="0">
            <a:spAutoFit/>
          </a:bodyPr>
          <a:lstStyle/>
          <a:p>
            <a:r>
              <a:rPr lang="en-GB" b="1" dirty="0"/>
              <a:t>We are focusing on the following questions to analyses the Airbnb booking:</a:t>
            </a:r>
          </a:p>
          <a:p>
            <a:endParaRPr lang="en-GB" b="1" dirty="0"/>
          </a:p>
          <a:p>
            <a:pPr marL="342900" indent="-342900">
              <a:buFont typeface="+mj-lt"/>
              <a:buAutoNum type="arabicPeriod"/>
            </a:pPr>
            <a:r>
              <a:rPr lang="en-GB" dirty="0"/>
              <a:t>What is the average preferred location &amp; Price range?</a:t>
            </a:r>
          </a:p>
          <a:p>
            <a:pPr marL="342900" indent="-342900">
              <a:buFont typeface="+mj-lt"/>
              <a:buAutoNum type="arabicPeriod"/>
            </a:pPr>
            <a:endParaRPr lang="en-GB" dirty="0"/>
          </a:p>
          <a:p>
            <a:pPr marL="342900" indent="-342900">
              <a:buFont typeface="+mj-lt"/>
              <a:buAutoNum type="arabicPeriod"/>
            </a:pPr>
            <a:r>
              <a:rPr lang="en-GB" dirty="0"/>
              <a:t>Number of active hosts per location?</a:t>
            </a:r>
          </a:p>
          <a:p>
            <a:pPr marL="342900" indent="-342900">
              <a:buFont typeface="+mj-lt"/>
              <a:buAutoNum type="arabicPeriod"/>
            </a:pPr>
            <a:endParaRPr lang="en-GB" dirty="0"/>
          </a:p>
          <a:p>
            <a:pPr marL="342900" indent="-342900">
              <a:buFont typeface="+mj-lt"/>
              <a:buAutoNum type="arabicPeriod"/>
            </a:pPr>
            <a:r>
              <a:rPr lang="en-GB" dirty="0"/>
              <a:t>Room type and their relation with availability in different neighbourhood groups?</a:t>
            </a:r>
          </a:p>
          <a:p>
            <a:pPr marL="342900" indent="-342900">
              <a:buFont typeface="+mj-lt"/>
              <a:buAutoNum type="arabicPeriod"/>
            </a:pPr>
            <a:endParaRPr lang="en-GB" dirty="0"/>
          </a:p>
          <a:p>
            <a:pPr marL="342900" indent="-342900">
              <a:buFont typeface="+mj-lt"/>
              <a:buAutoNum type="arabicPeriod"/>
            </a:pPr>
            <a:r>
              <a:rPr lang="en-GB" dirty="0"/>
              <a:t>What can we learn about different hosts and areas?</a:t>
            </a:r>
          </a:p>
          <a:p>
            <a:pPr marL="342900" indent="-342900">
              <a:buFont typeface="+mj-lt"/>
              <a:buAutoNum type="arabicPeriod"/>
            </a:pPr>
            <a:endParaRPr lang="en-GB" dirty="0"/>
          </a:p>
          <a:p>
            <a:pPr marL="342900" indent="-342900">
              <a:buFont typeface="+mj-lt"/>
              <a:buAutoNum type="arabicPeriod"/>
            </a:pPr>
            <a:r>
              <a:rPr lang="en-GB" dirty="0"/>
              <a:t>What can we learn from predictions? (ex: locations, prices, reviews, etc)</a:t>
            </a:r>
          </a:p>
          <a:p>
            <a:pPr marL="342900" indent="-342900">
              <a:buFont typeface="+mj-lt"/>
              <a:buAutoNum type="arabicPeriod"/>
            </a:pPr>
            <a:endParaRPr lang="en-GB" dirty="0"/>
          </a:p>
          <a:p>
            <a:pPr marL="342900" indent="-342900">
              <a:buFont typeface="+mj-lt"/>
              <a:buAutoNum type="arabicPeriod"/>
            </a:pPr>
            <a:r>
              <a:rPr lang="en-GB" dirty="0"/>
              <a:t>Which hosts are the busiest and why?</a:t>
            </a:r>
          </a:p>
          <a:p>
            <a:pPr marL="342900" indent="-342900">
              <a:buFont typeface="+mj-lt"/>
              <a:buAutoNum type="arabicPeriod"/>
            </a:pPr>
            <a:endParaRPr lang="en-GB" dirty="0"/>
          </a:p>
          <a:p>
            <a:pPr marL="342900" indent="-342900">
              <a:buFont typeface="+mj-lt"/>
              <a:buAutoNum type="arabicPeriod"/>
            </a:pPr>
            <a:r>
              <a:rPr lang="en-GB" dirty="0"/>
              <a:t>Is there any noticeable difference of traffic among different areas and what could be the reason for it?</a:t>
            </a:r>
          </a:p>
          <a:p>
            <a:pPr marL="342900" indent="-342900">
              <a:buFont typeface="+mj-lt"/>
              <a:buAutoNum type="arabicPeriod"/>
            </a:pPr>
            <a:endParaRPr lang="en-GB" dirty="0"/>
          </a:p>
          <a:p>
            <a:pPr marL="342900" indent="-342900">
              <a:buFont typeface="+mj-lt"/>
              <a:buAutoNum type="arabicPeriod"/>
            </a:pPr>
            <a:r>
              <a:rPr lang="en-GB" dirty="0"/>
              <a:t>Understanding the Customer behaviour?</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endParaRPr lang="en-IN" dirty="0"/>
          </a:p>
        </p:txBody>
      </p:sp>
      <p:pic>
        <p:nvPicPr>
          <p:cNvPr id="9" name="Picture 8">
            <a:extLst>
              <a:ext uri="{FF2B5EF4-FFF2-40B4-BE49-F238E27FC236}">
                <a16:creationId xmlns:a16="http://schemas.microsoft.com/office/drawing/2014/main" id="{B6D81A89-14F3-44CA-A6E8-1ABBC1606A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07382" y="938648"/>
            <a:ext cx="1941746" cy="1035625"/>
          </a:xfrm>
          <a:prstGeom prst="rect">
            <a:avLst/>
          </a:prstGeom>
        </p:spPr>
      </p:pic>
    </p:spTree>
    <p:extLst>
      <p:ext uri="{BB962C8B-B14F-4D97-AF65-F5344CB8AC3E}">
        <p14:creationId xmlns:p14="http://schemas.microsoft.com/office/powerpoint/2010/main" val="106239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CB3B0E-E949-45B8-9F4B-7F080EB1CEE3}"/>
              </a:ext>
            </a:extLst>
          </p:cNvPr>
          <p:cNvSpPr/>
          <p:nvPr/>
        </p:nvSpPr>
        <p:spPr>
          <a:xfrm>
            <a:off x="323232" y="204267"/>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Importing Python libraries &amp; Stage setup </a:t>
            </a:r>
            <a:endParaRPr lang="en-IN" b="1" i="1" dirty="0">
              <a:solidFill>
                <a:schemeClr val="accent2"/>
              </a:solidFill>
            </a:endParaRPr>
          </a:p>
        </p:txBody>
      </p:sp>
      <p:pic>
        <p:nvPicPr>
          <p:cNvPr id="3" name="Picture 2">
            <a:extLst>
              <a:ext uri="{FF2B5EF4-FFF2-40B4-BE49-F238E27FC236}">
                <a16:creationId xmlns:a16="http://schemas.microsoft.com/office/drawing/2014/main" id="{37CCC648-6EC9-4E37-A512-A6375BA3649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2122" y="238118"/>
            <a:ext cx="534589" cy="381586"/>
          </a:xfrm>
          <a:prstGeom prst="rect">
            <a:avLst/>
          </a:prstGeom>
        </p:spPr>
      </p:pic>
      <p:sp>
        <p:nvSpPr>
          <p:cNvPr id="5" name="TextBox 4">
            <a:extLst>
              <a:ext uri="{FF2B5EF4-FFF2-40B4-BE49-F238E27FC236}">
                <a16:creationId xmlns:a16="http://schemas.microsoft.com/office/drawing/2014/main" id="{13F78CAC-1231-4BA9-85FB-435205F65371}"/>
              </a:ext>
            </a:extLst>
          </p:cNvPr>
          <p:cNvSpPr txBox="1"/>
          <p:nvPr/>
        </p:nvSpPr>
        <p:spPr>
          <a:xfrm>
            <a:off x="323232" y="894547"/>
            <a:ext cx="8634337" cy="523220"/>
          </a:xfrm>
          <a:prstGeom prst="rect">
            <a:avLst/>
          </a:prstGeom>
          <a:noFill/>
        </p:spPr>
        <p:txBody>
          <a:bodyPr wrap="square">
            <a:spAutoFit/>
          </a:bodyPr>
          <a:lstStyle/>
          <a:p>
            <a:r>
              <a:rPr lang="en-GB" dirty="0"/>
              <a:t>A Python library is a collection of related modules. It contains bundles of code that can be used repeatedly in different programs. It makes Python Programming simpler and convenient for the programmer.</a:t>
            </a:r>
            <a:endParaRPr lang="en-IN" dirty="0"/>
          </a:p>
        </p:txBody>
      </p:sp>
      <p:sp>
        <p:nvSpPr>
          <p:cNvPr id="7" name="TextBox 6">
            <a:extLst>
              <a:ext uri="{FF2B5EF4-FFF2-40B4-BE49-F238E27FC236}">
                <a16:creationId xmlns:a16="http://schemas.microsoft.com/office/drawing/2014/main" id="{97BF868D-DA45-4295-869D-A48030FA2163}"/>
              </a:ext>
            </a:extLst>
          </p:cNvPr>
          <p:cNvSpPr txBox="1"/>
          <p:nvPr/>
        </p:nvSpPr>
        <p:spPr>
          <a:xfrm>
            <a:off x="323233" y="1417768"/>
            <a:ext cx="8386814" cy="4401205"/>
          </a:xfrm>
          <a:prstGeom prst="rect">
            <a:avLst/>
          </a:prstGeom>
          <a:noFill/>
        </p:spPr>
        <p:txBody>
          <a:bodyPr wrap="square">
            <a:spAutoFit/>
          </a:bodyPr>
          <a:lstStyle/>
          <a:p>
            <a:pPr marL="285750" indent="-285750">
              <a:buFont typeface="Arial" panose="020B0604020202020204" pitchFamily="34" charset="0"/>
              <a:buChar char="•"/>
            </a:pPr>
            <a:r>
              <a:rPr lang="en-GB" dirty="0"/>
              <a:t>Python have more than 137,000 libraries, Python can be used to create applications and models in a variety of fields, for instance, machine learning, data science, data visualization, image and data manipulation, and many more…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this Project we are mainly Using some libraries..(i.e., NumPy , Pandas , matplotlib , seaborn,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After importing libraries we will come up with an imaginary story to explain the data</a:t>
            </a:r>
          </a:p>
          <a:p>
            <a:pPr marL="285750" indent="-285750">
              <a:buFont typeface="Arial" panose="020B0604020202020204" pitchFamily="34" charset="0"/>
              <a:buChar char="•"/>
            </a:pPr>
            <a:endParaRPr lang="en-GB" dirty="0"/>
          </a:p>
          <a:p>
            <a:pPr marL="285750" indent="-285750" algn="l">
              <a:buFont typeface="Arial" panose="020B0604020202020204" pitchFamily="34" charset="0"/>
              <a:buChar char="•"/>
            </a:pPr>
            <a:r>
              <a:rPr lang="en-GB" b="0" i="0" dirty="0">
                <a:solidFill>
                  <a:srgbClr val="202124"/>
                </a:solidFill>
                <a:effectLst/>
                <a:cs typeface="arial" panose="020B0604020202020204" pitchFamily="34" charset="0"/>
              </a:rPr>
              <a:t>Data visualization also </a:t>
            </a:r>
            <a:r>
              <a:rPr lang="en-GB" b="1" i="0" dirty="0">
                <a:solidFill>
                  <a:srgbClr val="202124"/>
                </a:solidFill>
                <a:effectLst/>
                <a:cs typeface="arial" panose="020B0604020202020204" pitchFamily="34" charset="0"/>
              </a:rPr>
              <a:t>helps to tell stories by curating data into a form easier to understand, highlighting the trends and outliers</a:t>
            </a:r>
            <a:r>
              <a:rPr lang="en-GB" b="0" i="0" dirty="0">
                <a:solidFill>
                  <a:srgbClr val="202124"/>
                </a:solidFill>
                <a:effectLst/>
                <a:cs typeface="arial" panose="020B0604020202020204" pitchFamily="34" charset="0"/>
              </a:rPr>
              <a:t>. </a:t>
            </a:r>
          </a:p>
          <a:p>
            <a:pPr marL="285750" indent="-285750" algn="l">
              <a:buFont typeface="Arial" panose="020B0604020202020204" pitchFamily="34" charset="0"/>
              <a:buChar char="•"/>
            </a:pPr>
            <a:endParaRPr lang="en-GB" b="0" i="0" dirty="0">
              <a:solidFill>
                <a:srgbClr val="202124"/>
              </a:solidFill>
              <a:effectLst/>
              <a:cs typeface="arial" panose="020B0604020202020204" pitchFamily="34" charset="0"/>
            </a:endParaRPr>
          </a:p>
          <a:p>
            <a:pPr marL="285750" indent="-285750" algn="l">
              <a:buFont typeface="Arial" panose="020B0604020202020204" pitchFamily="34" charset="0"/>
              <a:buChar char="•"/>
            </a:pPr>
            <a:r>
              <a:rPr lang="en-GB" b="0" i="0" dirty="0">
                <a:solidFill>
                  <a:srgbClr val="202124"/>
                </a:solidFill>
                <a:effectLst/>
                <a:cs typeface="arial" panose="020B0604020202020204" pitchFamily="34" charset="0"/>
              </a:rPr>
              <a:t>A good visualization tells a story, removing the noise from data and highlighting the useful information.</a:t>
            </a:r>
          </a:p>
          <a:p>
            <a:pPr marL="285750" indent="-285750" algn="l">
              <a:buFont typeface="Arial" panose="020B0604020202020204" pitchFamily="34" charset="0"/>
              <a:buChar char="•"/>
            </a:pPr>
            <a:endParaRPr lang="en-GB" b="0" i="0" dirty="0">
              <a:solidFill>
                <a:srgbClr val="202124"/>
              </a:solidFill>
              <a:effectLst/>
              <a:cs typeface="arial" panose="020B0604020202020204" pitchFamily="34" charset="0"/>
            </a:endParaRPr>
          </a:p>
          <a:p>
            <a:pPr marL="285750" indent="-285750" algn="l">
              <a:buFont typeface="Arial" panose="020B0604020202020204" pitchFamily="34" charset="0"/>
              <a:buChar char="•"/>
            </a:pPr>
            <a:r>
              <a:rPr lang="en-GB" dirty="0">
                <a:solidFill>
                  <a:srgbClr val="202124"/>
                </a:solidFill>
                <a:cs typeface="arial" panose="020B0604020202020204" pitchFamily="34" charset="0"/>
              </a:rPr>
              <a:t> Good visualization combined with daily life stories/any well known frictional characters ,they can impact more and we will understand simply and remembering easily ..</a:t>
            </a:r>
            <a:endParaRPr lang="en-GB" b="0" i="0" dirty="0">
              <a:solidFill>
                <a:srgbClr val="202124"/>
              </a:solidFill>
              <a:effectLst/>
              <a:cs typeface="arial" panose="020B0604020202020204" pitchFamily="34" charset="0"/>
            </a:endParaRPr>
          </a:p>
          <a:p>
            <a:br>
              <a:rPr lang="en-GB" b="0" i="0" dirty="0">
                <a:solidFill>
                  <a:srgbClr val="202124"/>
                </a:solidFill>
                <a:effectLst/>
                <a:latin typeface="arial" panose="020B0604020202020204" pitchFamily="34" charset="0"/>
              </a:rPr>
            </a:br>
            <a:endParaRPr lang="en-GB" dirty="0"/>
          </a:p>
          <a:p>
            <a:pPr marL="285750" indent="-285750">
              <a:buFont typeface="Arial" panose="020B0604020202020204" pitchFamily="34" charset="0"/>
              <a:buChar char="•"/>
            </a:pPr>
            <a:endParaRPr lang="en-GB" dirty="0"/>
          </a:p>
          <a:p>
            <a:r>
              <a:rPr lang="en-GB" dirty="0"/>
              <a:t>        </a:t>
            </a:r>
            <a:endParaRPr lang="en-IN" dirty="0"/>
          </a:p>
        </p:txBody>
      </p:sp>
    </p:spTree>
    <p:extLst>
      <p:ext uri="{BB962C8B-B14F-4D97-AF65-F5344CB8AC3E}">
        <p14:creationId xmlns:p14="http://schemas.microsoft.com/office/powerpoint/2010/main" val="123035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0616C97-5244-4A6D-B915-20C510122FF8}"/>
              </a:ext>
            </a:extLst>
          </p:cNvPr>
          <p:cNvSpPr/>
          <p:nvPr/>
        </p:nvSpPr>
        <p:spPr>
          <a:xfrm>
            <a:off x="94461" y="81491"/>
            <a:ext cx="7972148" cy="449288"/>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accent2"/>
                </a:solidFill>
              </a:rPr>
              <a:t>                 Data Preparation &amp; Data Wrangling</a:t>
            </a:r>
            <a:endParaRPr lang="en-IN" b="1" i="1" dirty="0">
              <a:solidFill>
                <a:schemeClr val="accent2"/>
              </a:solidFill>
            </a:endParaRPr>
          </a:p>
        </p:txBody>
      </p:sp>
      <p:sp>
        <p:nvSpPr>
          <p:cNvPr id="4" name="TextBox 3">
            <a:extLst>
              <a:ext uri="{FF2B5EF4-FFF2-40B4-BE49-F238E27FC236}">
                <a16:creationId xmlns:a16="http://schemas.microsoft.com/office/drawing/2014/main" id="{404E8E86-7178-491B-86B4-B67F97B9B907}"/>
              </a:ext>
            </a:extLst>
          </p:cNvPr>
          <p:cNvSpPr txBox="1"/>
          <p:nvPr/>
        </p:nvSpPr>
        <p:spPr>
          <a:xfrm>
            <a:off x="468432" y="1111143"/>
            <a:ext cx="8606629" cy="307777"/>
          </a:xfrm>
          <a:prstGeom prst="rect">
            <a:avLst/>
          </a:prstGeom>
          <a:noFill/>
        </p:spPr>
        <p:txBody>
          <a:bodyPr wrap="square">
            <a:spAutoFit/>
          </a:bodyPr>
          <a:lstStyle/>
          <a:p>
            <a:r>
              <a:rPr lang="en-GB" dirty="0"/>
              <a:t>Data has a better idea. This idea will be clearer and understandable after performing data pre-processing.</a:t>
            </a:r>
            <a:endParaRPr lang="en-IN" dirty="0"/>
          </a:p>
        </p:txBody>
      </p:sp>
      <p:sp>
        <p:nvSpPr>
          <p:cNvPr id="6" name="TextBox 5">
            <a:extLst>
              <a:ext uri="{FF2B5EF4-FFF2-40B4-BE49-F238E27FC236}">
                <a16:creationId xmlns:a16="http://schemas.microsoft.com/office/drawing/2014/main" id="{B0443931-8FF1-45E6-B120-94C04078F47D}"/>
              </a:ext>
            </a:extLst>
          </p:cNvPr>
          <p:cNvSpPr txBox="1"/>
          <p:nvPr/>
        </p:nvSpPr>
        <p:spPr>
          <a:xfrm>
            <a:off x="468432" y="581233"/>
            <a:ext cx="7972147" cy="523220"/>
          </a:xfrm>
          <a:prstGeom prst="rect">
            <a:avLst/>
          </a:prstGeom>
          <a:noFill/>
        </p:spPr>
        <p:txBody>
          <a:bodyPr wrap="square">
            <a:spAutoFit/>
          </a:bodyPr>
          <a:lstStyle/>
          <a:p>
            <a:r>
              <a:rPr lang="en-GB" dirty="0"/>
              <a:t>Data pre-processing is an important task. It is a data mining technique that transforms raw data into a more understandable, useful and efficient format.</a:t>
            </a:r>
            <a:endParaRPr lang="en-IN" dirty="0"/>
          </a:p>
        </p:txBody>
      </p:sp>
      <p:sp>
        <p:nvSpPr>
          <p:cNvPr id="8" name="TextBox 7">
            <a:extLst>
              <a:ext uri="{FF2B5EF4-FFF2-40B4-BE49-F238E27FC236}">
                <a16:creationId xmlns:a16="http://schemas.microsoft.com/office/drawing/2014/main" id="{37EB7CD6-9569-4E08-8889-99395C79BFFB}"/>
              </a:ext>
            </a:extLst>
          </p:cNvPr>
          <p:cNvSpPr txBox="1"/>
          <p:nvPr/>
        </p:nvSpPr>
        <p:spPr>
          <a:xfrm>
            <a:off x="395689" y="1501386"/>
            <a:ext cx="8117632" cy="1600438"/>
          </a:xfrm>
          <a:prstGeom prst="rect">
            <a:avLst/>
          </a:prstGeom>
          <a:noFill/>
        </p:spPr>
        <p:txBody>
          <a:bodyPr wrap="square">
            <a:spAutoFit/>
          </a:bodyPr>
          <a:lstStyle/>
          <a:p>
            <a:r>
              <a:rPr lang="en-GB" dirty="0"/>
              <a:t>The data cleaning process detects and removes the errors and inconsistencies present in the data and improves its quality. Data quality problems occur due to misspellings during data entry, missing values or any other invalid data.</a:t>
            </a:r>
          </a:p>
          <a:p>
            <a:endParaRPr lang="en-GB" dirty="0"/>
          </a:p>
          <a:p>
            <a:r>
              <a:rPr lang="en-GB" dirty="0"/>
              <a:t>Basically, “dirty” data is transformed into clean data. “Dirty” data does not produce the accurate and good results. Garbage data gives garbage out. So it becomes very important to handle this data. Professionals spend a lot of their time on this step.</a:t>
            </a:r>
            <a:endParaRPr lang="en-IN" dirty="0"/>
          </a:p>
        </p:txBody>
      </p:sp>
      <p:sp>
        <p:nvSpPr>
          <p:cNvPr id="10" name="TextBox 9">
            <a:extLst>
              <a:ext uri="{FF2B5EF4-FFF2-40B4-BE49-F238E27FC236}">
                <a16:creationId xmlns:a16="http://schemas.microsoft.com/office/drawing/2014/main" id="{29301940-7285-4DA1-B536-0E3049119826}"/>
              </a:ext>
            </a:extLst>
          </p:cNvPr>
          <p:cNvSpPr txBox="1"/>
          <p:nvPr/>
        </p:nvSpPr>
        <p:spPr>
          <a:xfrm>
            <a:off x="587829" y="3813225"/>
            <a:ext cx="4572000" cy="954107"/>
          </a:xfrm>
          <a:prstGeom prst="rect">
            <a:avLst/>
          </a:prstGeom>
          <a:noFill/>
        </p:spPr>
        <p:txBody>
          <a:bodyPr wrap="square">
            <a:spAutoFit/>
          </a:bodyPr>
          <a:lstStyle/>
          <a:p>
            <a:r>
              <a:rPr lang="en-GB" dirty="0"/>
              <a:t>What to do to clean data?</a:t>
            </a:r>
          </a:p>
          <a:p>
            <a:pPr marL="342900" indent="-342900">
              <a:buFont typeface="+mj-lt"/>
              <a:buAutoNum type="arabicPeriod"/>
            </a:pPr>
            <a:r>
              <a:rPr lang="en-GB" dirty="0"/>
              <a:t>Handle Missing Values</a:t>
            </a:r>
          </a:p>
          <a:p>
            <a:pPr marL="342900" indent="-342900">
              <a:buFont typeface="+mj-lt"/>
              <a:buAutoNum type="arabicPeriod"/>
            </a:pPr>
            <a:r>
              <a:rPr lang="en-GB" dirty="0"/>
              <a:t>Handle Noise and Outliers</a:t>
            </a:r>
          </a:p>
          <a:p>
            <a:pPr marL="342900" indent="-342900">
              <a:buFont typeface="+mj-lt"/>
              <a:buAutoNum type="arabicPeriod"/>
            </a:pPr>
            <a:r>
              <a:rPr lang="en-GB" dirty="0"/>
              <a:t>Remove Unwanted data</a:t>
            </a:r>
            <a:endParaRPr lang="en-IN" dirty="0"/>
          </a:p>
        </p:txBody>
      </p:sp>
      <p:pic>
        <p:nvPicPr>
          <p:cNvPr id="1028" name="Picture 4" descr="Time consuming activities of data science [5]. | Download Scientific Diagram">
            <a:extLst>
              <a:ext uri="{FF2B5EF4-FFF2-40B4-BE49-F238E27FC236}">
                <a16:creationId xmlns:a16="http://schemas.microsoft.com/office/drawing/2014/main" id="{0A31FD4A-4305-4B02-B89B-395EA82DE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747" y="2969253"/>
            <a:ext cx="3198912" cy="20927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7BE0F96-A95A-40B8-888B-54696ABABD04}"/>
              </a:ext>
            </a:extLst>
          </p:cNvPr>
          <p:cNvPicPr>
            <a:picLocks noChangeAspect="1"/>
          </p:cNvPicPr>
          <p:nvPr/>
        </p:nvPicPr>
        <p:blipFill>
          <a:blip r:embed="rId3"/>
          <a:stretch>
            <a:fillRect/>
          </a:stretch>
        </p:blipFill>
        <p:spPr>
          <a:xfrm>
            <a:off x="3379978" y="3337033"/>
            <a:ext cx="1919810" cy="1724976"/>
          </a:xfrm>
          <a:prstGeom prst="rect">
            <a:avLst/>
          </a:prstGeom>
        </p:spPr>
      </p:pic>
    </p:spTree>
    <p:extLst>
      <p:ext uri="{BB962C8B-B14F-4D97-AF65-F5344CB8AC3E}">
        <p14:creationId xmlns:p14="http://schemas.microsoft.com/office/powerpoint/2010/main" val="154605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E58D780-7E06-4BBA-AEF4-1ED67030544B}"/>
              </a:ext>
            </a:extLst>
          </p:cNvPr>
          <p:cNvSpPr/>
          <p:nvPr/>
        </p:nvSpPr>
        <p:spPr>
          <a:xfrm>
            <a:off x="79899" y="115674"/>
            <a:ext cx="7989904" cy="488421"/>
          </a:xfrm>
          <a:prstGeom prst="roundRect">
            <a:avLst/>
          </a:prstGeom>
          <a:solidFill>
            <a:schemeClr val="tx2"/>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2">
                    <a:lumMod val="10000"/>
                  </a:schemeClr>
                </a:solidFill>
              </a:rPr>
              <a:t>                Map of  New York city (NYC)</a:t>
            </a:r>
            <a:endParaRPr lang="en-IN" b="1" i="1" dirty="0">
              <a:solidFill>
                <a:schemeClr val="tx2">
                  <a:lumMod val="10000"/>
                </a:schemeClr>
              </a:solidFill>
            </a:endParaRPr>
          </a:p>
        </p:txBody>
      </p:sp>
      <p:pic>
        <p:nvPicPr>
          <p:cNvPr id="3" name="Picture 2">
            <a:extLst>
              <a:ext uri="{FF2B5EF4-FFF2-40B4-BE49-F238E27FC236}">
                <a16:creationId xmlns:a16="http://schemas.microsoft.com/office/drawing/2014/main" id="{3CE4B20C-03FB-4611-9021-18B92DFDAD6E}"/>
              </a:ext>
            </a:extLst>
          </p:cNvPr>
          <p:cNvPicPr>
            <a:picLocks noChangeAspect="1"/>
          </p:cNvPicPr>
          <p:nvPr/>
        </p:nvPicPr>
        <p:blipFill>
          <a:blip r:embed="rId2"/>
          <a:stretch>
            <a:fillRect/>
          </a:stretch>
        </p:blipFill>
        <p:spPr>
          <a:xfrm>
            <a:off x="79899" y="841537"/>
            <a:ext cx="5157926" cy="3609282"/>
          </a:xfrm>
          <a:prstGeom prst="rect">
            <a:avLst/>
          </a:prstGeom>
        </p:spPr>
      </p:pic>
      <p:pic>
        <p:nvPicPr>
          <p:cNvPr id="4" name="Picture 3">
            <a:extLst>
              <a:ext uri="{FF2B5EF4-FFF2-40B4-BE49-F238E27FC236}">
                <a16:creationId xmlns:a16="http://schemas.microsoft.com/office/drawing/2014/main" id="{3AE1D43E-E0B5-4D69-9AAF-57EEA3145F89}"/>
              </a:ext>
            </a:extLst>
          </p:cNvPr>
          <p:cNvPicPr>
            <a:picLocks noChangeAspect="1"/>
          </p:cNvPicPr>
          <p:nvPr/>
        </p:nvPicPr>
        <p:blipFill>
          <a:blip r:embed="rId3"/>
          <a:stretch>
            <a:fillRect/>
          </a:stretch>
        </p:blipFill>
        <p:spPr>
          <a:xfrm>
            <a:off x="5571667" y="919169"/>
            <a:ext cx="3492434" cy="3454017"/>
          </a:xfrm>
          <a:prstGeom prst="rect">
            <a:avLst/>
          </a:prstGeom>
        </p:spPr>
      </p:pic>
    </p:spTree>
    <p:extLst>
      <p:ext uri="{BB962C8B-B14F-4D97-AF65-F5344CB8AC3E}">
        <p14:creationId xmlns:p14="http://schemas.microsoft.com/office/powerpoint/2010/main" val="2404051198"/>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1956</Words>
  <Application>Microsoft Office PowerPoint</Application>
  <PresentationFormat>On-screen Show (16:9)</PresentationFormat>
  <Paragraphs>269</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Wingdings</vt:lpstr>
      <vt:lpstr>Calibri</vt:lpstr>
      <vt:lpstr>Microsoft YaHei UI</vt:lpstr>
      <vt:lpstr>Roboto</vt:lpstr>
      <vt:lpstr>-apple-system</vt:lpstr>
      <vt:lpstr>Montserrat</vt:lpstr>
      <vt:lpstr>Arial</vt:lpstr>
      <vt:lpstr>Simple Light</vt:lpstr>
      <vt:lpstr>      Capstone Project- 1  EDA on Airbnb bookings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Project- 1   EDA on Airbnb bookings  Team Members  Arunteja Lonka                                                                                                         Abriti nanda Upasana Kumari</dc:title>
  <dc:creator>ArunTeja Lonka</dc:creator>
  <cp:lastModifiedBy>Anshu Singh</cp:lastModifiedBy>
  <cp:revision>13</cp:revision>
  <dcterms:modified xsi:type="dcterms:W3CDTF">2022-03-25T07:12:30Z</dcterms:modified>
</cp:coreProperties>
</file>